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51"/>
  </p:notesMasterIdLst>
  <p:handoutMasterIdLst>
    <p:handoutMasterId r:id="rId52"/>
  </p:handoutMasterIdLst>
  <p:sldIdLst>
    <p:sldId id="293" r:id="rId2"/>
    <p:sldId id="382" r:id="rId3"/>
    <p:sldId id="266" r:id="rId4"/>
    <p:sldId id="265" r:id="rId5"/>
    <p:sldId id="267" r:id="rId6"/>
    <p:sldId id="268" r:id="rId7"/>
    <p:sldId id="269" r:id="rId8"/>
    <p:sldId id="375" r:id="rId9"/>
    <p:sldId id="257" r:id="rId10"/>
    <p:sldId id="261" r:id="rId11"/>
    <p:sldId id="260" r:id="rId12"/>
    <p:sldId id="262" r:id="rId13"/>
    <p:sldId id="263" r:id="rId14"/>
    <p:sldId id="264" r:id="rId15"/>
    <p:sldId id="383" r:id="rId16"/>
    <p:sldId id="379" r:id="rId17"/>
    <p:sldId id="380" r:id="rId18"/>
    <p:sldId id="381" r:id="rId19"/>
    <p:sldId id="345" r:id="rId20"/>
    <p:sldId id="346" r:id="rId21"/>
    <p:sldId id="347" r:id="rId22"/>
    <p:sldId id="363" r:id="rId23"/>
    <p:sldId id="378" r:id="rId24"/>
    <p:sldId id="364" r:id="rId25"/>
    <p:sldId id="365" r:id="rId26"/>
    <p:sldId id="352" r:id="rId27"/>
    <p:sldId id="353" r:id="rId28"/>
    <p:sldId id="354" r:id="rId29"/>
    <p:sldId id="355" r:id="rId30"/>
    <p:sldId id="385" r:id="rId31"/>
    <p:sldId id="384" r:id="rId32"/>
    <p:sldId id="377" r:id="rId33"/>
    <p:sldId id="367" r:id="rId34"/>
    <p:sldId id="368" r:id="rId35"/>
    <p:sldId id="369" r:id="rId36"/>
    <p:sldId id="370" r:id="rId37"/>
    <p:sldId id="371" r:id="rId38"/>
    <p:sldId id="372" r:id="rId39"/>
    <p:sldId id="373" r:id="rId40"/>
    <p:sldId id="374" r:id="rId41"/>
    <p:sldId id="348" r:id="rId42"/>
    <p:sldId id="361" r:id="rId43"/>
    <p:sldId id="362" r:id="rId44"/>
    <p:sldId id="356" r:id="rId45"/>
    <p:sldId id="358" r:id="rId46"/>
    <p:sldId id="357" r:id="rId47"/>
    <p:sldId id="359" r:id="rId48"/>
    <p:sldId id="360" r:id="rId49"/>
    <p:sldId id="28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C40"/>
    <a:srgbClr val="011C42"/>
    <a:srgbClr val="021C42"/>
    <a:srgbClr val="031D42"/>
    <a:srgbClr val="46B6E4"/>
    <a:srgbClr val="00B5E3"/>
    <a:srgbClr val="82B84B"/>
    <a:srgbClr val="041D42"/>
    <a:srgbClr val="CE9C3D"/>
    <a:srgbClr val="C194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02"/>
    <p:restoredTop sz="94615"/>
  </p:normalViewPr>
  <p:slideViewPr>
    <p:cSldViewPr snapToGrid="0" snapToObjects="1">
      <p:cViewPr varScale="1">
        <p:scale>
          <a:sx n="124" d="100"/>
          <a:sy n="124" d="100"/>
        </p:scale>
        <p:origin x="880" y="176"/>
      </p:cViewPr>
      <p:guideLst/>
    </p:cSldViewPr>
  </p:slid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144" d="100"/>
          <a:sy n="144" d="100"/>
        </p:scale>
        <p:origin x="416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Helvetica Neue" panose="02000503000000020004"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13F119-476E-EF48-85FB-AFA20CA14A78}" type="datetimeFigureOut">
              <a:rPr lang="en-US" smtClean="0">
                <a:latin typeface="Helvetica Neue" panose="02000503000000020004" pitchFamily="2" charset="0"/>
              </a:rPr>
              <a:t>3/12/25</a:t>
            </a:fld>
            <a:endParaRPr lang="en-US" dirty="0">
              <a:latin typeface="Helvetica Neue" panose="02000503000000020004"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Helvetica Neue" panose="02000503000000020004" pitchFamily="2"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9F36E-4AAA-F846-9149-F0751394A475}" type="slidenum">
              <a:rPr lang="en-US" smtClean="0">
                <a:latin typeface="Helvetica Neue" panose="02000503000000020004" pitchFamily="2" charset="0"/>
              </a:rPr>
              <a:t>‹#›</a:t>
            </a:fld>
            <a:endParaRPr lang="en-US" dirty="0">
              <a:latin typeface="Helvetica Neue" panose="02000503000000020004" pitchFamily="2" charset="0"/>
            </a:endParaRPr>
          </a:p>
        </p:txBody>
      </p:sp>
    </p:spTree>
    <p:extLst>
      <p:ext uri="{BB962C8B-B14F-4D97-AF65-F5344CB8AC3E}">
        <p14:creationId xmlns:p14="http://schemas.microsoft.com/office/powerpoint/2010/main" val="120772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panose="0200050300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panose="02000503000000020004" pitchFamily="2" charset="0"/>
              </a:defRPr>
            </a:lvl1pPr>
          </a:lstStyle>
          <a:p>
            <a:fld id="{AF14CB76-7CB9-D344-9E50-AEFFC7D1CFF1}" type="datetimeFigureOut">
              <a:rPr lang="en-US" smtClean="0"/>
              <a:pPr/>
              <a:t>3/12/25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panose="02000503000000020004"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panose="02000503000000020004" pitchFamily="2" charset="0"/>
              </a:defRPr>
            </a:lvl1pPr>
          </a:lstStyle>
          <a:p>
            <a:fld id="{5F4E63FC-8D91-CD4F-8514-D74484B93A3B}" type="slidenum">
              <a:rPr lang="en-US" smtClean="0"/>
              <a:pPr/>
              <a:t>‹#›</a:t>
            </a:fld>
            <a:endParaRPr lang="en-US" dirty="0"/>
          </a:p>
        </p:txBody>
      </p:sp>
    </p:spTree>
    <p:extLst>
      <p:ext uri="{BB962C8B-B14F-4D97-AF65-F5344CB8AC3E}">
        <p14:creationId xmlns:p14="http://schemas.microsoft.com/office/powerpoint/2010/main" val="2141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panose="02000503000000020004" pitchFamily="2" charset="0"/>
        <a:ea typeface="+mn-ea"/>
        <a:cs typeface="+mn-cs"/>
      </a:defRPr>
    </a:lvl1pPr>
    <a:lvl2pPr marL="457200" algn="l" defTabSz="914400" rtl="0" eaLnBrk="1" latinLnBrk="0" hangingPunct="1">
      <a:defRPr sz="1200" b="0" i="0" kern="1200">
        <a:solidFill>
          <a:schemeClr val="tx1"/>
        </a:solidFill>
        <a:latin typeface="Helvetica Neue" panose="02000503000000020004" pitchFamily="2" charset="0"/>
        <a:ea typeface="+mn-ea"/>
        <a:cs typeface="+mn-cs"/>
      </a:defRPr>
    </a:lvl2pPr>
    <a:lvl3pPr marL="914400" algn="l" defTabSz="914400" rtl="0" eaLnBrk="1" latinLnBrk="0" hangingPunct="1">
      <a:defRPr sz="1200" b="0" i="0" kern="1200">
        <a:solidFill>
          <a:schemeClr val="tx1"/>
        </a:solidFill>
        <a:latin typeface="Helvetica Neue" panose="02000503000000020004" pitchFamily="2" charset="0"/>
        <a:ea typeface="+mn-ea"/>
        <a:cs typeface="+mn-cs"/>
      </a:defRPr>
    </a:lvl3pPr>
    <a:lvl4pPr marL="1371600" algn="l" defTabSz="914400" rtl="0" eaLnBrk="1" latinLnBrk="0" hangingPunct="1">
      <a:defRPr sz="1200" b="0" i="0" kern="1200">
        <a:solidFill>
          <a:schemeClr val="tx1"/>
        </a:solidFill>
        <a:latin typeface="Helvetica Neue" panose="02000503000000020004" pitchFamily="2" charset="0"/>
        <a:ea typeface="+mn-ea"/>
        <a:cs typeface="+mn-cs"/>
      </a:defRPr>
    </a:lvl4pPr>
    <a:lvl5pPr marL="1828800" algn="l" defTabSz="914400" rtl="0" eaLnBrk="1" latinLnBrk="0" hangingPunct="1">
      <a:defRPr sz="1200" b="0" i="0" kern="1200">
        <a:solidFill>
          <a:schemeClr val="tx1"/>
        </a:solidFill>
        <a:latin typeface="Helvetica Neue"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8517-B1A8-4D40-ADDF-F4C6B80FC8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137BEE-59C7-3049-8C5A-5DB0E3C7E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EA567-174A-5849-8536-F113D73C0A8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65DEF6C-1EDB-DC47-9F74-76BAB2BC6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6DBE7-3F0B-454F-A300-2E7FA89680B8}"/>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145256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2FB9-5AED-C24F-9EB7-ED7C52D95A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7244C-8480-A146-AABE-CF665B64D9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1AB05-25AB-9B4F-9CFB-E932B123EF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CA22867-AED7-3E4C-B93B-F30432461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9C7B9-CB3F-D84C-85B1-7044A3C2E680}"/>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1809898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3B1401-5944-844D-8893-D48174D776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47E45B-D94D-AA41-9877-C4C0443975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89942-DE11-F042-998F-0322715519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212D87D-AA3C-AF46-950C-911569C61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04AED-09B2-9441-802F-5578C8BDED81}"/>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789364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1139265" y="970404"/>
            <a:ext cx="8097837" cy="881004"/>
          </a:xfrm>
        </p:spPr>
        <p:txBody>
          <a:bodyPr>
            <a:noAutofit/>
          </a:bodyPr>
          <a:lstStyle>
            <a:lvl1pPr marL="0" indent="0" algn="l">
              <a:buNone/>
              <a:defRPr sz="6600" b="0" i="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SLIDE</a:t>
            </a:r>
          </a:p>
        </p:txBody>
      </p:sp>
      <p:sp>
        <p:nvSpPr>
          <p:cNvPr id="13" name="Text Placeholder 12"/>
          <p:cNvSpPr>
            <a:spLocks noGrp="1"/>
          </p:cNvSpPr>
          <p:nvPr>
            <p:ph type="body" sz="quarter" idx="11"/>
          </p:nvPr>
        </p:nvSpPr>
        <p:spPr>
          <a:xfrm>
            <a:off x="1125538" y="2230438"/>
            <a:ext cx="7546975" cy="3717925"/>
          </a:xfrm>
        </p:spPr>
        <p:txBody>
          <a:bodyPr/>
          <a:lstStyle>
            <a:lvl1pPr>
              <a:buClr>
                <a:srgbClr val="204069"/>
              </a:buClr>
              <a:defRPr b="0" i="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vl2pPr>
              <a:buClr>
                <a:schemeClr val="accent5">
                  <a:lumMod val="75000"/>
                </a:schemeClr>
              </a:buClr>
              <a:defRPr b="0" i="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2pPr>
            <a:lvl3pPr>
              <a:buClr>
                <a:schemeClr val="accent5">
                  <a:lumMod val="75000"/>
                </a:schemeClr>
              </a:buClr>
              <a:defRPr b="0" i="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899B-1917-9141-BECD-A4F452E0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C2CE3-CEB4-664C-B2B1-595F528C2E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F5763-C34D-1048-A7E0-EF8C9304D9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366DA75-2AE9-DD48-AEAE-BA7BD8606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47202-72F7-3E46-B401-F5EFCEFB7937}"/>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371212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8F6C-3682-404D-95A6-AD4A5A375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42717C-F5B7-514B-BC60-0D76B0F4D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E7432-E6A7-1D43-8B39-90E2B8B151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182A1A-8564-A742-8D58-CF428B7DE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34DC5-6371-E147-9DF6-EBE03E769E23}"/>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246847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E72B-C26C-5149-8CE4-A1312215C0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D63C0-9D4C-C744-85FF-83A015E655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67551-C8CE-0742-B420-FBCABE5E8C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BB1FD-B9CA-BE4A-BE46-521AA731BB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38E44D-75C6-134C-AA15-C4E3B426A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569D3-6222-1743-9A0D-6B6AB0BD61C4}"/>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2205946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BBFF-1D2C-3943-BE18-E8A206052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137247-4A6B-5E4A-8081-4F205486B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BFB30D-CE0F-BD40-97E6-F1D3478CEC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A71730-9BC7-7F46-854E-DAB515B6C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C5077E-B6BE-5240-957D-2771EDC086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B47642-EAD1-EA47-ACBE-2D4185F5BC5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85A942-3A98-794E-8805-C8E4DFCC76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F7D46F-C24C-5A4C-93A4-8FD2668F1C22}"/>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225159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5B87-B500-914E-AC55-A58545B4E9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C74C00-0BE7-BC47-B3D2-67B34DE9B29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BD53373-045B-2841-90A0-12D49AB6C5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E4F5D-3EB5-5D41-B638-88466E0D488B}"/>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28438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9F428-9685-7B47-AEE0-D9EB44986ED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198738-32CB-524F-84A5-DEB100A93F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1EA318-9D3E-A740-9EDE-95DD57CB6E5B}"/>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125861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4A6C-E6C0-834F-AEEE-449D5256CAFE}"/>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3DD79D4-1C40-C141-8ECF-DCC15FB5A956}"/>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C656B9-7CA7-0F4B-8DE5-31C8A11CC77F}"/>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0B8E6-0F68-6B45-B439-FF9C04B00CC1}"/>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89056E70-A298-C347-8C49-0CDE9CAA338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17E3AAB8-E492-DD48-A705-1C4D8C3573A0}"/>
              </a:ext>
            </a:extLst>
          </p:cNvPr>
          <p:cNvSpPr>
            <a:spLocks noGrp="1"/>
          </p:cNvSpPr>
          <p:nvPr>
            <p:ph type="sldNum" sz="quarter" idx="12"/>
          </p:nvPr>
        </p:nvSpPr>
        <p:spPr/>
        <p:txBody>
          <a:bodyPr/>
          <a:lstStyle>
            <a:lvl1pPr>
              <a:defRPr>
                <a:solidFill>
                  <a:schemeClr val="bg1"/>
                </a:solidFill>
              </a:defRPr>
            </a:lvl1pPr>
          </a:lstStyle>
          <a:p>
            <a:fld id="{7606B356-BEF9-E74C-973A-1F86B203D0FC}" type="slidenum">
              <a:rPr lang="en-US" smtClean="0"/>
              <a:pPr/>
              <a:t>‹#›</a:t>
            </a:fld>
            <a:endParaRPr lang="en-US"/>
          </a:p>
        </p:txBody>
      </p:sp>
    </p:spTree>
    <p:extLst>
      <p:ext uri="{BB962C8B-B14F-4D97-AF65-F5344CB8AC3E}">
        <p14:creationId xmlns:p14="http://schemas.microsoft.com/office/powerpoint/2010/main" val="1936773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AC32-C040-DA4C-82C1-3931703D6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4F6DD1-2A7C-0646-BF75-F5431923E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1F3657-8558-6947-BE62-439CC6C79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3662F3-F7F2-BF47-8B4B-48B5C5E6806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D372F2C-82C2-D345-A8FA-603A4C203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4BDABA-959E-2045-957A-66FBEF6A44CC}"/>
              </a:ext>
            </a:extLst>
          </p:cNvPr>
          <p:cNvSpPr>
            <a:spLocks noGrp="1"/>
          </p:cNvSpPr>
          <p:nvPr>
            <p:ph type="sldNum" sz="quarter" idx="12"/>
          </p:nvPr>
        </p:nvSpPr>
        <p:spPr/>
        <p:txBody>
          <a:bodyPr/>
          <a:lstStyle/>
          <a:p>
            <a:fld id="{7606B356-BEF9-E74C-973A-1F86B203D0FC}" type="slidenum">
              <a:rPr lang="en-US" smtClean="0"/>
              <a:t>‹#›</a:t>
            </a:fld>
            <a:endParaRPr lang="en-US"/>
          </a:p>
        </p:txBody>
      </p:sp>
    </p:spTree>
    <p:extLst>
      <p:ext uri="{BB962C8B-B14F-4D97-AF65-F5344CB8AC3E}">
        <p14:creationId xmlns:p14="http://schemas.microsoft.com/office/powerpoint/2010/main" val="1648625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C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6664F-E7B7-524E-965E-E0BCDAA61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46086F-89A6-B048-9832-D5F40BC14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CA44F67-081C-564D-B9DE-C111A62AD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solidFill>
                <a:latin typeface="Helvetica Neue" panose="02000503000000020004" pitchFamily="2" charset="0"/>
              </a:defRPr>
            </a:lvl1pPr>
          </a:lstStyle>
          <a:p>
            <a:endParaRPr lang="en-US" dirty="0"/>
          </a:p>
        </p:txBody>
      </p:sp>
      <p:sp>
        <p:nvSpPr>
          <p:cNvPr id="5" name="Footer Placeholder 4">
            <a:extLst>
              <a:ext uri="{FF2B5EF4-FFF2-40B4-BE49-F238E27FC236}">
                <a16:creationId xmlns:a16="http://schemas.microsoft.com/office/drawing/2014/main" id="{78B1DCEE-1CE7-DD41-83D5-730BDDD02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solidFill>
                <a:latin typeface="Helvetica Neue" panose="02000503000000020004" pitchFamily="2" charset="0"/>
              </a:defRPr>
            </a:lvl1pPr>
          </a:lstStyle>
          <a:p>
            <a:endParaRPr lang="en-US" dirty="0"/>
          </a:p>
        </p:txBody>
      </p:sp>
      <p:sp>
        <p:nvSpPr>
          <p:cNvPr id="6" name="Slide Number Placeholder 5">
            <a:extLst>
              <a:ext uri="{FF2B5EF4-FFF2-40B4-BE49-F238E27FC236}">
                <a16:creationId xmlns:a16="http://schemas.microsoft.com/office/drawing/2014/main" id="{DF53B565-152D-014B-B53B-F4CEEB899E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solidFill>
                <a:latin typeface="Helvetica Neue" panose="02000503000000020004" pitchFamily="2" charset="0"/>
              </a:defRPr>
            </a:lvl1pPr>
          </a:lstStyle>
          <a:p>
            <a:fld id="{7606B356-BEF9-E74C-973A-1F86B203D0FC}" type="slidenum">
              <a:rPr lang="en-US" smtClean="0"/>
              <a:pPr/>
              <a:t>‹#›</a:t>
            </a:fld>
            <a:endParaRPr lang="en-US" dirty="0"/>
          </a:p>
        </p:txBody>
      </p:sp>
    </p:spTree>
    <p:extLst>
      <p:ext uri="{BB962C8B-B14F-4D97-AF65-F5344CB8AC3E}">
        <p14:creationId xmlns:p14="http://schemas.microsoft.com/office/powerpoint/2010/main" val="222631223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7" r:id="rId12"/>
  </p:sldLayoutIdLst>
  <p:hf sldNum="0" hdr="0" ftr="0" dt="0"/>
  <p:txStyles>
    <p:titleStyle>
      <a:lvl1pPr algn="l" defTabSz="914400" rtl="0" eaLnBrk="1" latinLnBrk="0" hangingPunct="1">
        <a:lnSpc>
          <a:spcPct val="90000"/>
        </a:lnSpc>
        <a:spcBef>
          <a:spcPct val="0"/>
        </a:spcBef>
        <a:buNone/>
        <a:defRPr sz="4400" b="0" i="0" kern="1200">
          <a:solidFill>
            <a:schemeClr val="bg1"/>
          </a:solidFill>
          <a:latin typeface="Helvetica Neue"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Helvetica Neue"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Helvetica Neue"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Helvetica Neue"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Helvetica Neue"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Helvetica Neue"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journals.sagepub.com/doi/pdf/10.1177/1536867X0100100106" TargetMode="Externa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png"/><Relationship Id="rId2" Type="http://schemas.openxmlformats.org/officeDocument/2006/relationships/hyperlink" Target="https://osf.io/qvjn2/" TargetMode="Externa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dimewiki.worldbank.org/wiki/Stata_Coding_Practices:_Programming_(Ado-files)" TargetMode="External"/><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imonheb/ritest/" TargetMode="External"/><Relationship Id="rId7" Type="http://schemas.openxmlformats.org/officeDocument/2006/relationships/image" Target="../media/image1.png"/><Relationship Id="rId2" Type="http://schemas.openxmlformats.org/officeDocument/2006/relationships/hyperlink" Target="https://www.stata.com/manuals13/rsimulate.pdf" TargetMode="Externa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Functional_programming" TargetMode="External"/><Relationship Id="rId7" Type="http://schemas.openxmlformats.org/officeDocument/2006/relationships/image" Target="../media/image1.png"/><Relationship Id="rId2" Type="http://schemas.openxmlformats.org/officeDocument/2006/relationships/hyperlink" Target="https://dimewiki.worldbank.org/wiki/Stata_Coding_Practices:_Debugging" TargetMode="Externa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hyperlink" Target="https://dimewiki.worldbank.org/wiki/Stata_Coding_Practices:_Programming_(Ado-files)"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imewiki.worldbank.org/wiki/Stata_Coding_Practices:_Programming_(Ado-files)"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hyperlink" Target="https://dimewiki.worldbank.org/wiki/Stata_Coding_Practices:_Programming_(Ado-files)" TargetMode="Externa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hyperlink" Target="https://dimewiki.worldbank.org/wiki/Stata_Coding_Practices:_Programming_(Ado-fil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hyperlink" Target="https://git.io/JtoiY" TargetMode="Externa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hyperlink" Target="https://git.io/JtoiY" TargetMode="External"/><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hyperlink" Target="https://git.io/Jtoi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hyperlink" Target="https://git.io/JtoiY" TargetMode="External"/><Relationship Id="rId5" Type="http://schemas.openxmlformats.org/officeDocument/2006/relationships/hyperlink" Target="https://dimewiki.worldbank.org/wiki/Stata_Coding_Practices:_Visualization"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git.io/JtoiY"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bbdaniels/stata" TargetMode="External"/><Relationship Id="rId7"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4.png"/><Relationship Id="rId7"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hyperlink" Target="http://gray.kimbrough.info/uncluttered-stata-graphs/" TargetMode="External"/><Relationship Id="rId5" Type="http://schemas.openxmlformats.org/officeDocument/2006/relationships/hyperlink" Target="https://git.io/JtoiY" TargetMode="Externa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git.io/JtoiY" TargetMode="Externa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3.emf"/><Relationship Id="rId5" Type="http://schemas.openxmlformats.org/officeDocument/2006/relationships/image" Target="../media/image4.png"/><Relationship Id="rId4" Type="http://schemas.openxmlformats.org/officeDocument/2006/relationships/hyperlink" Target="https://dimewiki.worldbank.org/wiki/Stata_Coding_Practices:_Programming_(Ado-fi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hyperlink" Target="https://dimewiki.worldbank.org/wiki/Stata_Coding_Practices:_Programming_(Ado-fil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imewiki.worldbank.org/wiki/Stata_Coding_Practices:_Programming_(Ado-files)" TargetMode="Externa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emf"/></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dimewiki.worldbank.org/wiki/Randomization_Inference" TargetMode="Externa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git.io/JtoiY"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hyperlink" Target="https://git.io/JtoiY" TargetMode="External"/><Relationship Id="rId5" Type="http://schemas.openxmlformats.org/officeDocument/2006/relationships/hyperlink" Target="https://www.researchgate.net/publication/292091060_Dealing_with_misfits_in_random_treatment_assignment" TargetMode="External"/><Relationship Id="rId4" Type="http://schemas.openxmlformats.org/officeDocument/2006/relationships/hyperlink" Target="https://acarril.github.io/posts/randtrea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hyperlink" Target="https://git.io/JtoiY"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827FAA-25D9-3744-A85B-DFA18A0B29D2}"/>
              </a:ext>
            </a:extLst>
          </p:cNvPr>
          <p:cNvSpPr/>
          <p:nvPr/>
        </p:nvSpPr>
        <p:spPr>
          <a:xfrm>
            <a:off x="0" y="-80683"/>
            <a:ext cx="12371294" cy="7019365"/>
          </a:xfrm>
          <a:prstGeom prst="rect">
            <a:avLst/>
          </a:prstGeom>
          <a:solidFill>
            <a:srgbClr val="02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8" name="Rectangle 7">
            <a:extLst>
              <a:ext uri="{FF2B5EF4-FFF2-40B4-BE49-F238E27FC236}">
                <a16:creationId xmlns:a16="http://schemas.microsoft.com/office/drawing/2014/main" id="{A617A821-A731-2C4C-9B78-3D4985BE8D45}"/>
              </a:ext>
            </a:extLst>
          </p:cNvPr>
          <p:cNvSpPr/>
          <p:nvPr/>
        </p:nvSpPr>
        <p:spPr>
          <a:xfrm>
            <a:off x="364961" y="365658"/>
            <a:ext cx="11440178" cy="6127740"/>
          </a:xfrm>
          <a:prstGeom prst="rect">
            <a:avLst/>
          </a:prstGeom>
          <a:noFill/>
          <a:ln w="38100">
            <a:solidFill>
              <a:srgbClr val="46B6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12" name="Text Placeholder 1">
            <a:extLst>
              <a:ext uri="{FF2B5EF4-FFF2-40B4-BE49-F238E27FC236}">
                <a16:creationId xmlns:a16="http://schemas.microsoft.com/office/drawing/2014/main" id="{E9A4C45E-AA5B-934C-852B-F05BE1ABFFB5}"/>
              </a:ext>
            </a:extLst>
          </p:cNvPr>
          <p:cNvSpPr>
            <a:spLocks noGrp="1"/>
          </p:cNvSpPr>
          <p:nvPr>
            <p:ph type="body" sz="quarter" idx="10"/>
          </p:nvPr>
        </p:nvSpPr>
        <p:spPr>
          <a:xfrm>
            <a:off x="2047081" y="1984345"/>
            <a:ext cx="8097837" cy="881004"/>
          </a:xfrm>
        </p:spPr>
        <p:txBody>
          <a:bodyPr/>
          <a:lstStyle/>
          <a:p>
            <a:pPr algn="ctr"/>
            <a:r>
              <a:rPr lang="en-US" sz="5400" b="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Writing reusable code in Stata using [</a:t>
            </a:r>
            <a:r>
              <a:rPr lang="en-US" sz="5400" b="0" i="0" dirty="0">
                <a:solidFill>
                  <a:schemeClr val="bg1"/>
                </a:solidFill>
                <a:latin typeface="Courier New" panose="02070309020205020404" pitchFamily="49" charset="0"/>
                <a:cs typeface="Courier New" panose="02070309020205020404" pitchFamily="49" charset="0"/>
              </a:rPr>
              <a:t>program</a:t>
            </a:r>
            <a:r>
              <a:rPr lang="en-US" sz="5400" b="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t>
            </a:r>
            <a:endParaRPr lang="en-US"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 Placeholder 2">
            <a:extLst>
              <a:ext uri="{FF2B5EF4-FFF2-40B4-BE49-F238E27FC236}">
                <a16:creationId xmlns:a16="http://schemas.microsoft.com/office/drawing/2014/main" id="{DF2FC495-4A76-EC46-8968-B5DE6B0BD8FD}"/>
              </a:ext>
            </a:extLst>
          </p:cNvPr>
          <p:cNvSpPr>
            <a:spLocks noGrp="1"/>
          </p:cNvSpPr>
          <p:nvPr>
            <p:ph type="body" sz="quarter" idx="11"/>
          </p:nvPr>
        </p:nvSpPr>
        <p:spPr>
          <a:xfrm>
            <a:off x="2047079" y="3643476"/>
            <a:ext cx="8097837" cy="704358"/>
          </a:xfrm>
        </p:spPr>
        <p:txBody>
          <a:bodyPr>
            <a:normAutofit/>
          </a:bodyPr>
          <a:lstStyle/>
          <a:p>
            <a:pPr marL="0" indent="0" algn="ctr">
              <a:buNone/>
            </a:pPr>
            <a:r>
              <a:rPr lang="en-US" sz="3200" dirty="0"/>
              <a:t>PPOL 6818: Week 08</a:t>
            </a:r>
            <a:endParaRPr lang="en-US" sz="3200" dirty="0">
              <a:solidFill>
                <a:schemeClr val="bg1"/>
              </a:solidFill>
              <a:cs typeface="Helvetica Neue" panose="02000503000000020004" pitchFamily="2" charset="0"/>
            </a:endParaRPr>
          </a:p>
          <a:p>
            <a:pPr marL="0" indent="0" algn="ctr">
              <a:buNone/>
            </a:pPr>
            <a:endParaRPr lang="en-US" sz="3200" dirty="0">
              <a:solidFill>
                <a:schemeClr val="bg1"/>
              </a:solidFill>
              <a:cs typeface="Helvetica Neue" panose="02000503000000020004" pitchFamily="2" charset="0"/>
            </a:endParaRPr>
          </a:p>
        </p:txBody>
      </p:sp>
      <p:sp>
        <p:nvSpPr>
          <p:cNvPr id="14" name="Rectangle 13">
            <a:extLst>
              <a:ext uri="{FF2B5EF4-FFF2-40B4-BE49-F238E27FC236}">
                <a16:creationId xmlns:a16="http://schemas.microsoft.com/office/drawing/2014/main" id="{6E970C9D-7F00-7740-B8FA-862A22E2E732}"/>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4" name="Picture 3" descr="A picture containing drawing, food&#10;&#10;Description automatically generated">
            <a:extLst>
              <a:ext uri="{FF2B5EF4-FFF2-40B4-BE49-F238E27FC236}">
                <a16:creationId xmlns:a16="http://schemas.microsoft.com/office/drawing/2014/main" id="{20F186A7-FD59-6948-8C02-D0FAB16C1D16}"/>
              </a:ext>
            </a:extLst>
          </p:cNvPr>
          <p:cNvPicPr>
            <a:picLocks noChangeAspect="1"/>
          </p:cNvPicPr>
          <p:nvPr/>
        </p:nvPicPr>
        <p:blipFill>
          <a:blip r:embed="rId2"/>
          <a:stretch>
            <a:fillRect/>
          </a:stretch>
        </p:blipFill>
        <p:spPr>
          <a:xfrm>
            <a:off x="4305996" y="4665954"/>
            <a:ext cx="3558107" cy="850392"/>
          </a:xfrm>
          <a:prstGeom prst="rect">
            <a:avLst/>
          </a:prstGeom>
        </p:spPr>
      </p:pic>
    </p:spTree>
    <p:extLst>
      <p:ext uri="{BB962C8B-B14F-4D97-AF65-F5344CB8AC3E}">
        <p14:creationId xmlns:p14="http://schemas.microsoft.com/office/powerpoint/2010/main" val="128031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585A26-6615-2734-2989-91656B06FCAA}"/>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9" name="Straight Connector 8">
            <a:extLst>
              <a:ext uri="{FF2B5EF4-FFF2-40B4-BE49-F238E27FC236}">
                <a16:creationId xmlns:a16="http://schemas.microsoft.com/office/drawing/2014/main" id="{14A28215-168F-F55D-AD7B-F20AF4C8559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D5B37A09-E12D-85E9-8719-3C67A4B389C9}"/>
              </a:ext>
            </a:extLst>
          </p:cNvPr>
          <p:cNvPicPr>
            <a:picLocks noChangeAspect="1"/>
          </p:cNvPicPr>
          <p:nvPr/>
        </p:nvPicPr>
        <p:blipFill>
          <a:blip r:embed="rId3"/>
          <a:stretch>
            <a:fillRect/>
          </a:stretch>
        </p:blipFill>
        <p:spPr>
          <a:xfrm>
            <a:off x="9862178" y="144964"/>
            <a:ext cx="2386126" cy="568125"/>
          </a:xfrm>
          <a:prstGeom prst="rect">
            <a:avLst/>
          </a:prstGeom>
        </p:spPr>
      </p:pic>
      <p:sp>
        <p:nvSpPr>
          <p:cNvPr id="2" name="Title 1">
            <a:extLst>
              <a:ext uri="{FF2B5EF4-FFF2-40B4-BE49-F238E27FC236}">
                <a16:creationId xmlns:a16="http://schemas.microsoft.com/office/drawing/2014/main" id="{A074C9D6-5B6F-FB42-9B46-0826A958874B}"/>
              </a:ext>
            </a:extLst>
          </p:cNvPr>
          <p:cNvSpPr>
            <a:spLocks noGrp="1"/>
          </p:cNvSpPr>
          <p:nvPr>
            <p:ph type="title"/>
          </p:nvPr>
        </p:nvSpPr>
        <p:spPr/>
        <p:txBody>
          <a:bodyPr/>
          <a:lstStyle/>
          <a:p>
            <a:r>
              <a:rPr lang="en-US" dirty="0"/>
              <a:t>Memory in Stata</a:t>
            </a:r>
          </a:p>
        </p:txBody>
      </p:sp>
      <p:pic>
        <p:nvPicPr>
          <p:cNvPr id="24" name="Picture 23" descr="A picture containing drawing, food&#10;&#10;Description automatically generated">
            <a:extLst>
              <a:ext uri="{FF2B5EF4-FFF2-40B4-BE49-F238E27FC236}">
                <a16:creationId xmlns:a16="http://schemas.microsoft.com/office/drawing/2014/main" id="{D34C5C30-A04C-5AA6-CDB3-600A5BCFFF48}"/>
              </a:ext>
            </a:extLst>
          </p:cNvPr>
          <p:cNvPicPr>
            <a:picLocks noChangeAspect="1"/>
          </p:cNvPicPr>
          <p:nvPr/>
        </p:nvPicPr>
        <p:blipFill>
          <a:blip r:embed="rId4"/>
          <a:stretch>
            <a:fillRect/>
          </a:stretch>
        </p:blipFill>
        <p:spPr>
          <a:xfrm>
            <a:off x="8798609" y="-78462"/>
            <a:ext cx="3558107" cy="850392"/>
          </a:xfrm>
          <a:prstGeom prst="rect">
            <a:avLst/>
          </a:prstGeom>
        </p:spPr>
      </p:pic>
      <p:sp>
        <p:nvSpPr>
          <p:cNvPr id="26" name="Content Placeholder 25">
            <a:extLst>
              <a:ext uri="{FF2B5EF4-FFF2-40B4-BE49-F238E27FC236}">
                <a16:creationId xmlns:a16="http://schemas.microsoft.com/office/drawing/2014/main" id="{8E749ADC-059E-ACBF-2F3A-A0B453B2C6E5}"/>
              </a:ext>
            </a:extLst>
          </p:cNvPr>
          <p:cNvSpPr>
            <a:spLocks noGrp="1"/>
          </p:cNvSpPr>
          <p:nvPr>
            <p:ph sz="half" idx="1"/>
          </p:nvPr>
        </p:nvSpPr>
        <p:spPr/>
        <p:txBody>
          <a:bodyPr>
            <a:normAutofit fontScale="85000" lnSpcReduction="10000"/>
          </a:bodyPr>
          <a:lstStyle/>
          <a:p>
            <a:r>
              <a:rPr lang="en-US" dirty="0"/>
              <a:t>Stata knows a lot about these two locations. Let’s demonstrate.</a:t>
            </a:r>
          </a:p>
          <a:p>
            <a:r>
              <a:rPr lang="en-US" dirty="0"/>
              <a:t>local macros are called using </a:t>
            </a:r>
            <a:r>
              <a:rPr lang="en-US" dirty="0">
                <a:latin typeface="Courier New" panose="02070309020205020404" pitchFamily="49" charset="0"/>
                <a:cs typeface="Courier New" panose="02070309020205020404" pitchFamily="49" charset="0"/>
              </a:rPr>
              <a:t>`Stata quotes’ </a:t>
            </a:r>
            <a:r>
              <a:rPr lang="en-US" dirty="0"/>
              <a:t>– these are two distinct characters (the backtick and the inverted comma)</a:t>
            </a:r>
          </a:p>
          <a:p>
            <a:r>
              <a:rPr lang="en-US" dirty="0"/>
              <a:t>Locals “expire” when the program is done running and are deleted from memory immediately.</a:t>
            </a:r>
          </a:p>
          <a:p>
            <a:r>
              <a:rPr lang="en-US" dirty="0" err="1"/>
              <a:t>Globals</a:t>
            </a:r>
            <a:r>
              <a:rPr lang="en-US" dirty="0"/>
              <a:t> and matrices persist until you terminate the Stata session, so you will need to be more careful using these</a:t>
            </a:r>
          </a:p>
          <a:p>
            <a:endParaRPr lang="en-US" dirty="0"/>
          </a:p>
        </p:txBody>
      </p:sp>
      <p:pic>
        <p:nvPicPr>
          <p:cNvPr id="28" name="Content Placeholder 6">
            <a:extLst>
              <a:ext uri="{FF2B5EF4-FFF2-40B4-BE49-F238E27FC236}">
                <a16:creationId xmlns:a16="http://schemas.microsoft.com/office/drawing/2014/main" id="{F9EC35CF-757F-56F8-C18E-C6073597350C}"/>
              </a:ext>
            </a:extLst>
          </p:cNvPr>
          <p:cNvPicPr>
            <a:picLocks noGrp="1" noChangeAspect="1"/>
          </p:cNvPicPr>
          <p:nvPr>
            <p:ph sz="half" idx="2"/>
          </p:nvPr>
        </p:nvPicPr>
        <p:blipFill rotWithShape="1">
          <a:blip r:embed="rId5"/>
          <a:srcRect r="53762"/>
          <a:stretch/>
        </p:blipFill>
        <p:spPr>
          <a:xfrm>
            <a:off x="7039099" y="633975"/>
            <a:ext cx="3292434" cy="5965227"/>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413234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C9D6-5B6F-FB42-9B46-0826A958874B}"/>
              </a:ext>
            </a:extLst>
          </p:cNvPr>
          <p:cNvSpPr>
            <a:spLocks noGrp="1"/>
          </p:cNvSpPr>
          <p:nvPr>
            <p:ph type="title"/>
          </p:nvPr>
        </p:nvSpPr>
        <p:spPr/>
        <p:txBody>
          <a:bodyPr/>
          <a:lstStyle/>
          <a:p>
            <a:r>
              <a:rPr lang="en-US" dirty="0">
                <a:solidFill>
                  <a:schemeClr val="bg1"/>
                </a:solidFill>
              </a:rPr>
              <a:t>Looping in code</a:t>
            </a:r>
          </a:p>
        </p:txBody>
      </p:sp>
      <p:pic>
        <p:nvPicPr>
          <p:cNvPr id="7" name="Content Placeholder 6">
            <a:extLst>
              <a:ext uri="{FF2B5EF4-FFF2-40B4-BE49-F238E27FC236}">
                <a16:creationId xmlns:a16="http://schemas.microsoft.com/office/drawing/2014/main" id="{F9AF3A0F-C088-B341-950D-C46C7CF24CA7}"/>
              </a:ext>
            </a:extLst>
          </p:cNvPr>
          <p:cNvPicPr>
            <a:picLocks noGrp="1" noChangeAspect="1"/>
          </p:cNvPicPr>
          <p:nvPr>
            <p:ph sz="half" idx="1"/>
          </p:nvPr>
        </p:nvPicPr>
        <p:blipFill>
          <a:blip r:embed="rId2"/>
          <a:stretch/>
        </p:blipFill>
        <p:spPr>
          <a:xfrm>
            <a:off x="996950" y="2401094"/>
            <a:ext cx="4864100" cy="3200400"/>
          </a:xfrm>
        </p:spPr>
      </p:pic>
      <p:sp>
        <p:nvSpPr>
          <p:cNvPr id="5" name="Text Placeholder 4">
            <a:extLst>
              <a:ext uri="{FF2B5EF4-FFF2-40B4-BE49-F238E27FC236}">
                <a16:creationId xmlns:a16="http://schemas.microsoft.com/office/drawing/2014/main" id="{E17717C1-08F8-EC47-8558-88A737BFAEB4}"/>
              </a:ext>
            </a:extLst>
          </p:cNvPr>
          <p:cNvSpPr>
            <a:spLocks noGrp="1"/>
          </p:cNvSpPr>
          <p:nvPr>
            <p:ph sz="half" idx="2"/>
          </p:nvPr>
        </p:nvSpPr>
        <p:spPr/>
        <p:txBody>
          <a:bodyPr>
            <a:normAutofit fontScale="70000" lnSpcReduction="20000"/>
          </a:bodyPr>
          <a:lstStyle/>
          <a:p>
            <a:r>
              <a:rPr lang="en-US" dirty="0">
                <a:solidFill>
                  <a:schemeClr val="bg1"/>
                </a:solidFill>
              </a:rPr>
              <a:t>Very often you will want to do the same thing over and over again. This is called “looping”.</a:t>
            </a:r>
          </a:p>
          <a:p>
            <a:r>
              <a:rPr lang="en-US" dirty="0">
                <a:solidFill>
                  <a:schemeClr val="bg1"/>
                </a:solidFill>
              </a:rPr>
              <a:t>Many times you will want to change what is done in a predictable fashion. This is usually called ”looping over” something.</a:t>
            </a:r>
          </a:p>
          <a:p>
            <a:r>
              <a:rPr lang="en-US" dirty="0">
                <a:solidFill>
                  <a:schemeClr val="bg1"/>
                </a:solidFill>
              </a:rPr>
              <a:t>Most loops require an “index”</a:t>
            </a:r>
          </a:p>
          <a:p>
            <a:r>
              <a:rPr lang="en-US" dirty="0">
                <a:solidFill>
                  <a:schemeClr val="bg1"/>
                </a:solidFill>
              </a:rPr>
              <a:t>Type [</a:t>
            </a:r>
            <a:r>
              <a:rPr lang="en-US" dirty="0">
                <a:solidFill>
                  <a:schemeClr val="bg1"/>
                </a:solidFill>
                <a:latin typeface="Courier New" panose="02070309020205020404" pitchFamily="49" charset="0"/>
                <a:cs typeface="Courier New" panose="02070309020205020404" pitchFamily="49" charset="0"/>
              </a:rPr>
              <a:t>h foreach</a:t>
            </a:r>
            <a:r>
              <a:rPr lang="en-US" dirty="0">
                <a:solidFill>
                  <a:schemeClr val="bg1"/>
                </a:solidFill>
              </a:rPr>
              <a:t>] and [</a:t>
            </a:r>
            <a:r>
              <a:rPr lang="en-US" dirty="0">
                <a:solidFill>
                  <a:schemeClr val="bg1"/>
                </a:solidFill>
                <a:latin typeface="Courier New" panose="02070309020205020404" pitchFamily="49" charset="0"/>
                <a:cs typeface="Courier New" panose="02070309020205020404" pitchFamily="49" charset="0"/>
              </a:rPr>
              <a:t>h </a:t>
            </a:r>
            <a:r>
              <a:rPr lang="en-US" dirty="0" err="1">
                <a:solidFill>
                  <a:schemeClr val="bg1"/>
                </a:solidFill>
                <a:latin typeface="Courier New" panose="02070309020205020404" pitchFamily="49" charset="0"/>
                <a:cs typeface="Courier New" panose="02070309020205020404" pitchFamily="49" charset="0"/>
              </a:rPr>
              <a:t>fovalues</a:t>
            </a:r>
            <a:r>
              <a:rPr lang="en-US" dirty="0">
                <a:solidFill>
                  <a:schemeClr val="bg1"/>
                </a:solidFill>
              </a:rPr>
              <a:t>] to understand these tools.</a:t>
            </a:r>
          </a:p>
          <a:p>
            <a:endParaRPr lang="en-US" dirty="0">
              <a:solidFill>
                <a:schemeClr val="bg1"/>
              </a:solidFill>
            </a:endParaRPr>
          </a:p>
          <a:p>
            <a:r>
              <a:rPr lang="en-US" dirty="0">
                <a:solidFill>
                  <a:schemeClr val="bg1"/>
                </a:solidFill>
              </a:rPr>
              <a:t>Speaking Stata: How to repeat yourself without going mad (Nicholas J. Cox )</a:t>
            </a:r>
          </a:p>
          <a:p>
            <a:r>
              <a:rPr lang="en-US" dirty="0">
                <a:solidFill>
                  <a:schemeClr val="bg1"/>
                </a:solidFill>
                <a:hlinkClick r:id="rId3">
                  <a:extLst>
                    <a:ext uri="{A12FA001-AC4F-418D-AE19-62706E023703}">
                      <ahyp:hlinkClr xmlns:ahyp="http://schemas.microsoft.com/office/drawing/2018/hyperlinkcolor" val="tx"/>
                    </a:ext>
                  </a:extLst>
                </a:hlinkClick>
              </a:rPr>
              <a:t>https://journals.sagepub.com/doi/pdf/10.1177/1536867X0100100106</a:t>
            </a:r>
            <a:r>
              <a:rPr lang="en-US" dirty="0">
                <a:solidFill>
                  <a:schemeClr val="bg1"/>
                </a:solidFill>
              </a:rPr>
              <a:t> </a:t>
            </a:r>
          </a:p>
        </p:txBody>
      </p:sp>
      <p:pic>
        <p:nvPicPr>
          <p:cNvPr id="8" name="Picture 7">
            <a:extLst>
              <a:ext uri="{FF2B5EF4-FFF2-40B4-BE49-F238E27FC236}">
                <a16:creationId xmlns:a16="http://schemas.microsoft.com/office/drawing/2014/main" id="{DBD5DE08-8735-2F25-B2C1-BC248BF68B41}"/>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cxnSp>
        <p:nvCxnSpPr>
          <p:cNvPr id="9" name="Straight Connector 8">
            <a:extLst>
              <a:ext uri="{FF2B5EF4-FFF2-40B4-BE49-F238E27FC236}">
                <a16:creationId xmlns:a16="http://schemas.microsoft.com/office/drawing/2014/main" id="{E35944A7-A393-3415-04B1-21D41B189951}"/>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B96EE2CC-2C9F-2B6E-2AF0-12CFA68D2549}"/>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1" name="Picture 10" descr="A picture containing drawing, food&#10;&#10;Description automatically generated">
            <a:extLst>
              <a:ext uri="{FF2B5EF4-FFF2-40B4-BE49-F238E27FC236}">
                <a16:creationId xmlns:a16="http://schemas.microsoft.com/office/drawing/2014/main" id="{1D52E424-83BD-4E7A-1B51-F84535FE7F69}"/>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05753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DAADD0-27D2-530B-0EAA-E1CBF051A6EC}"/>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A074C9D6-5B6F-FB42-9B46-0826A958874B}"/>
              </a:ext>
            </a:extLst>
          </p:cNvPr>
          <p:cNvSpPr>
            <a:spLocks noGrp="1"/>
          </p:cNvSpPr>
          <p:nvPr>
            <p:ph type="title"/>
          </p:nvPr>
        </p:nvSpPr>
        <p:spPr/>
        <p:txBody>
          <a:bodyPr/>
          <a:lstStyle/>
          <a:p>
            <a:r>
              <a:rPr lang="en-US" dirty="0">
                <a:solidFill>
                  <a:schemeClr val="bg1"/>
                </a:solidFill>
              </a:rPr>
              <a:t>Drawing from distributions</a:t>
            </a:r>
          </a:p>
        </p:txBody>
      </p:sp>
      <p:pic>
        <p:nvPicPr>
          <p:cNvPr id="7" name="Content Placeholder 6">
            <a:extLst>
              <a:ext uri="{FF2B5EF4-FFF2-40B4-BE49-F238E27FC236}">
                <a16:creationId xmlns:a16="http://schemas.microsoft.com/office/drawing/2014/main" id="{F9AF3A0F-C088-B341-950D-C46C7CF24CA7}"/>
              </a:ext>
            </a:extLst>
          </p:cNvPr>
          <p:cNvPicPr>
            <a:picLocks noGrp="1" noChangeAspect="1"/>
          </p:cNvPicPr>
          <p:nvPr>
            <p:ph sz="half" idx="1"/>
          </p:nvPr>
        </p:nvPicPr>
        <p:blipFill>
          <a:blip r:embed="rId3"/>
          <a:stretch/>
        </p:blipFill>
        <p:spPr>
          <a:xfrm>
            <a:off x="713688" y="1604029"/>
            <a:ext cx="5181600" cy="2514467"/>
          </a:xfrm>
        </p:spPr>
      </p:pic>
      <p:sp>
        <p:nvSpPr>
          <p:cNvPr id="5" name="Text Placeholder 4">
            <a:extLst>
              <a:ext uri="{FF2B5EF4-FFF2-40B4-BE49-F238E27FC236}">
                <a16:creationId xmlns:a16="http://schemas.microsoft.com/office/drawing/2014/main" id="{E17717C1-08F8-EC47-8558-88A737BFAEB4}"/>
              </a:ext>
            </a:extLst>
          </p:cNvPr>
          <p:cNvSpPr>
            <a:spLocks noGrp="1"/>
          </p:cNvSpPr>
          <p:nvPr>
            <p:ph sz="half" idx="2"/>
          </p:nvPr>
        </p:nvSpPr>
        <p:spPr/>
        <p:txBody>
          <a:bodyPr>
            <a:normAutofit fontScale="70000" lnSpcReduction="20000"/>
          </a:bodyPr>
          <a:lstStyle/>
          <a:p>
            <a:r>
              <a:rPr lang="en-US" dirty="0">
                <a:solidFill>
                  <a:schemeClr val="bg1"/>
                </a:solidFill>
              </a:rPr>
              <a:t>Stata can produce pseudo-random numbers that precisely conform to various distributions. Type [</a:t>
            </a:r>
            <a:r>
              <a:rPr lang="en-US" dirty="0">
                <a:solidFill>
                  <a:schemeClr val="bg1"/>
                </a:solidFill>
                <a:latin typeface="Courier New" panose="02070309020205020404" pitchFamily="49" charset="0"/>
                <a:cs typeface="Courier New" panose="02070309020205020404" pitchFamily="49" charset="0"/>
              </a:rPr>
              <a:t>h random</a:t>
            </a:r>
            <a:r>
              <a:rPr lang="en-US" dirty="0">
                <a:solidFill>
                  <a:schemeClr val="bg1"/>
                </a:solidFill>
              </a:rPr>
              <a:t>]. They are not truly random because they are pre-determined, but they are random enough due to some fancy math such that the next number is totally unpredictable even given all previous numbers.</a:t>
            </a:r>
          </a:p>
          <a:p>
            <a:r>
              <a:rPr lang="en-US" dirty="0">
                <a:solidFill>
                  <a:schemeClr val="bg1"/>
                </a:solidFill>
              </a:rPr>
              <a:t>We will primarily use [</a:t>
            </a:r>
            <a:r>
              <a:rPr lang="en-US" dirty="0" err="1">
                <a:solidFill>
                  <a:schemeClr val="bg1"/>
                </a:solidFill>
                <a:latin typeface="Courier New" panose="02070309020205020404" pitchFamily="49" charset="0"/>
                <a:cs typeface="Courier New" panose="02070309020205020404" pitchFamily="49" charset="0"/>
              </a:rPr>
              <a:t>runiform</a:t>
            </a:r>
            <a:r>
              <a:rPr lang="en-US" dirty="0">
                <a:solidFill>
                  <a:schemeClr val="bg1"/>
                </a:solidFill>
                <a:latin typeface="Courier New" panose="02070309020205020404" pitchFamily="49" charset="0"/>
                <a:cs typeface="Courier New" panose="02070309020205020404" pitchFamily="49" charset="0"/>
              </a:rPr>
              <a:t>()</a:t>
            </a:r>
            <a:r>
              <a:rPr lang="en-US" dirty="0">
                <a:solidFill>
                  <a:schemeClr val="bg1"/>
                </a:solidFill>
              </a:rPr>
              <a:t>] for a uniform distribution, and [</a:t>
            </a:r>
            <a:r>
              <a:rPr lang="en-US" dirty="0" err="1">
                <a:solidFill>
                  <a:schemeClr val="bg1"/>
                </a:solidFill>
                <a:latin typeface="Courier New" panose="02070309020205020404" pitchFamily="49" charset="0"/>
                <a:cs typeface="Courier New" panose="02070309020205020404" pitchFamily="49" charset="0"/>
              </a:rPr>
              <a:t>rnormal</a:t>
            </a:r>
            <a:r>
              <a:rPr lang="en-US" dirty="0">
                <a:solidFill>
                  <a:schemeClr val="bg1"/>
                </a:solidFill>
                <a:latin typeface="Courier New" panose="02070309020205020404" pitchFamily="49" charset="0"/>
                <a:cs typeface="Courier New" panose="02070309020205020404" pitchFamily="49" charset="0"/>
              </a:rPr>
              <a:t>()</a:t>
            </a:r>
            <a:r>
              <a:rPr lang="en-US" dirty="0">
                <a:solidFill>
                  <a:schemeClr val="bg1"/>
                </a:solidFill>
              </a:rPr>
              <a:t>] for a normal distribution.</a:t>
            </a:r>
          </a:p>
          <a:p>
            <a:r>
              <a:rPr lang="en-US" dirty="0">
                <a:solidFill>
                  <a:schemeClr val="bg1"/>
                </a:solidFill>
              </a:rPr>
              <a:t>If you need to ensure you get exactly the same results again later, set a “seed”. https://</a:t>
            </a:r>
            <a:r>
              <a:rPr lang="en-US" dirty="0" err="1">
                <a:solidFill>
                  <a:schemeClr val="bg1"/>
                </a:solidFill>
              </a:rPr>
              <a:t>www.stata.com</a:t>
            </a:r>
            <a:r>
              <a:rPr lang="en-US" dirty="0">
                <a:solidFill>
                  <a:schemeClr val="bg1"/>
                </a:solidFill>
              </a:rPr>
              <a:t>/manuals/</a:t>
            </a:r>
            <a:r>
              <a:rPr lang="en-US" dirty="0" err="1">
                <a:solidFill>
                  <a:schemeClr val="bg1"/>
                </a:solidFill>
              </a:rPr>
              <a:t>rsetseed.pdf</a:t>
            </a:r>
            <a:endParaRPr lang="en-US" dirty="0">
              <a:solidFill>
                <a:schemeClr val="bg1"/>
              </a:solidFill>
            </a:endParaRPr>
          </a:p>
        </p:txBody>
      </p:sp>
      <p:pic>
        <p:nvPicPr>
          <p:cNvPr id="10" name="Content Placeholder 6">
            <a:extLst>
              <a:ext uri="{FF2B5EF4-FFF2-40B4-BE49-F238E27FC236}">
                <a16:creationId xmlns:a16="http://schemas.microsoft.com/office/drawing/2014/main" id="{C5DE6B87-7E2F-CB44-B0FA-7C92A1A1676E}"/>
              </a:ext>
            </a:extLst>
          </p:cNvPr>
          <p:cNvPicPr>
            <a:picLocks noChangeAspect="1"/>
          </p:cNvPicPr>
          <p:nvPr/>
        </p:nvPicPr>
        <p:blipFill>
          <a:blip r:embed="rId4"/>
          <a:srcRect/>
          <a:stretch/>
        </p:blipFill>
        <p:spPr>
          <a:xfrm>
            <a:off x="1148561" y="4268373"/>
            <a:ext cx="4100333" cy="2324631"/>
          </a:xfrm>
          <a:prstGeom prst="roundRect">
            <a:avLst>
              <a:gd name="adj" fmla="val 3876"/>
            </a:avLst>
          </a:prstGeom>
          <a:ln>
            <a:noFill/>
          </a:ln>
          <a:effectLst/>
        </p:spPr>
      </p:pic>
      <p:cxnSp>
        <p:nvCxnSpPr>
          <p:cNvPr id="9" name="Straight Connector 8">
            <a:extLst>
              <a:ext uri="{FF2B5EF4-FFF2-40B4-BE49-F238E27FC236}">
                <a16:creationId xmlns:a16="http://schemas.microsoft.com/office/drawing/2014/main" id="{55383523-7C71-5979-89FA-3094EDA71EB1}"/>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B2EE6F9C-2D18-1FF7-E6DD-CEA09B48F4B8}"/>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CB55608D-8AF7-D7D9-55D4-909D03175902}"/>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29647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C9D6-5B6F-FB42-9B46-0826A958874B}"/>
              </a:ext>
            </a:extLst>
          </p:cNvPr>
          <p:cNvSpPr>
            <a:spLocks noGrp="1"/>
          </p:cNvSpPr>
          <p:nvPr>
            <p:ph type="title"/>
          </p:nvPr>
        </p:nvSpPr>
        <p:spPr/>
        <p:txBody>
          <a:bodyPr/>
          <a:lstStyle/>
          <a:p>
            <a:r>
              <a:rPr lang="en-US" dirty="0">
                <a:solidFill>
                  <a:schemeClr val="bg1"/>
                </a:solidFill>
              </a:rPr>
              <a:t>Stored results</a:t>
            </a:r>
          </a:p>
        </p:txBody>
      </p:sp>
      <p:pic>
        <p:nvPicPr>
          <p:cNvPr id="7" name="Picture 6">
            <a:extLst>
              <a:ext uri="{FF2B5EF4-FFF2-40B4-BE49-F238E27FC236}">
                <a16:creationId xmlns:a16="http://schemas.microsoft.com/office/drawing/2014/main" id="{5EB39E95-51A6-AF8F-DD8A-E96A5A7066EE}"/>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9" name="Straight Connector 8">
            <a:extLst>
              <a:ext uri="{FF2B5EF4-FFF2-40B4-BE49-F238E27FC236}">
                <a16:creationId xmlns:a16="http://schemas.microsoft.com/office/drawing/2014/main" id="{1FBEC26B-5F73-E069-F120-5DBE3804285B}"/>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03204244-169E-C798-08C4-2BBB3F2E5DD7}"/>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1" name="Picture 10" descr="A picture containing drawing, food&#10;&#10;Description automatically generated">
            <a:extLst>
              <a:ext uri="{FF2B5EF4-FFF2-40B4-BE49-F238E27FC236}">
                <a16:creationId xmlns:a16="http://schemas.microsoft.com/office/drawing/2014/main" id="{3A1DED1B-6634-B7F4-5F91-5A340AFEDE17}"/>
              </a:ext>
            </a:extLst>
          </p:cNvPr>
          <p:cNvPicPr>
            <a:picLocks noChangeAspect="1"/>
          </p:cNvPicPr>
          <p:nvPr/>
        </p:nvPicPr>
        <p:blipFill>
          <a:blip r:embed="rId4"/>
          <a:stretch>
            <a:fillRect/>
          </a:stretch>
        </p:blipFill>
        <p:spPr>
          <a:xfrm>
            <a:off x="8798609" y="-78462"/>
            <a:ext cx="3558107" cy="850392"/>
          </a:xfrm>
          <a:prstGeom prst="rect">
            <a:avLst/>
          </a:prstGeom>
        </p:spPr>
      </p:pic>
      <p:sp>
        <p:nvSpPr>
          <p:cNvPr id="13" name="Content Placeholder 12">
            <a:extLst>
              <a:ext uri="{FF2B5EF4-FFF2-40B4-BE49-F238E27FC236}">
                <a16:creationId xmlns:a16="http://schemas.microsoft.com/office/drawing/2014/main" id="{E9815486-0154-11EC-DC4C-5D1146F2E6B5}"/>
              </a:ext>
            </a:extLst>
          </p:cNvPr>
          <p:cNvSpPr>
            <a:spLocks noGrp="1"/>
          </p:cNvSpPr>
          <p:nvPr>
            <p:ph sz="half" idx="1"/>
          </p:nvPr>
        </p:nvSpPr>
        <p:spPr/>
        <p:txBody>
          <a:bodyPr>
            <a:normAutofit fontScale="92500"/>
          </a:bodyPr>
          <a:lstStyle/>
          <a:p>
            <a:r>
              <a:rPr lang="en-US" dirty="0">
                <a:solidFill>
                  <a:schemeClr val="bg1"/>
                </a:solidFill>
              </a:rPr>
              <a:t>Most estimation commands return results into a temporary location in the Stata environment. You can see what is there by typing [</a:t>
            </a:r>
            <a:r>
              <a:rPr lang="en-US" dirty="0">
                <a:solidFill>
                  <a:schemeClr val="bg1"/>
                </a:solidFill>
                <a:latin typeface="Courier New" panose="02070309020205020404" pitchFamily="49" charset="0"/>
                <a:cs typeface="Courier New" panose="02070309020205020404" pitchFamily="49" charset="0"/>
              </a:rPr>
              <a:t>return list</a:t>
            </a:r>
            <a:r>
              <a:rPr lang="en-US" dirty="0">
                <a:solidFill>
                  <a:schemeClr val="bg1"/>
                </a:solidFill>
              </a:rPr>
              <a:t>] or [</a:t>
            </a:r>
            <a:r>
              <a:rPr lang="en-US" dirty="0" err="1">
                <a:solidFill>
                  <a:schemeClr val="bg1"/>
                </a:solidFill>
                <a:latin typeface="Courier New" panose="02070309020205020404" pitchFamily="49" charset="0"/>
                <a:cs typeface="Courier New" panose="02070309020205020404" pitchFamily="49" charset="0"/>
              </a:rPr>
              <a:t>ereturn</a:t>
            </a:r>
            <a:r>
              <a:rPr lang="en-US" dirty="0">
                <a:solidFill>
                  <a:schemeClr val="bg1"/>
                </a:solidFill>
                <a:latin typeface="Courier New" panose="02070309020205020404" pitchFamily="49" charset="0"/>
                <a:cs typeface="Courier New" panose="02070309020205020404" pitchFamily="49" charset="0"/>
              </a:rPr>
              <a:t> list</a:t>
            </a:r>
            <a:r>
              <a:rPr lang="en-US" dirty="0">
                <a:solidFill>
                  <a:schemeClr val="bg1"/>
                </a:solidFill>
              </a:rPr>
              <a:t>].</a:t>
            </a:r>
          </a:p>
          <a:p>
            <a:r>
              <a:rPr lang="en-US" dirty="0">
                <a:solidFill>
                  <a:schemeClr val="bg1"/>
                </a:solidFill>
              </a:rPr>
              <a:t>These results are cleared when new commands are run, so if you want to use them later, put them somewhere permanent (usually a matrix).</a:t>
            </a:r>
          </a:p>
          <a:p>
            <a:endParaRPr lang="en-US" dirty="0"/>
          </a:p>
        </p:txBody>
      </p:sp>
      <p:pic>
        <p:nvPicPr>
          <p:cNvPr id="14" name="Content Placeholder 7" descr="A screenshot of a cell phone&#10;&#10;Description automatically generated">
            <a:extLst>
              <a:ext uri="{FF2B5EF4-FFF2-40B4-BE49-F238E27FC236}">
                <a16:creationId xmlns:a16="http://schemas.microsoft.com/office/drawing/2014/main" id="{B2BAF5F2-F853-E165-5118-67982CE8258D}"/>
              </a:ext>
            </a:extLst>
          </p:cNvPr>
          <p:cNvPicPr>
            <a:picLocks noGrp="1" noChangeAspect="1"/>
          </p:cNvPicPr>
          <p:nvPr>
            <p:ph sz="half" idx="2"/>
          </p:nvPr>
        </p:nvPicPr>
        <p:blipFill>
          <a:blip r:embed="rId5"/>
          <a:stretch>
            <a:fillRect/>
          </a:stretch>
        </p:blipFill>
        <p:spPr>
          <a:xfrm>
            <a:off x="5993049" y="454666"/>
            <a:ext cx="5959465" cy="6510297"/>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17552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C9D6-5B6F-FB42-9B46-0826A958874B}"/>
              </a:ext>
            </a:extLst>
          </p:cNvPr>
          <p:cNvSpPr>
            <a:spLocks noGrp="1"/>
          </p:cNvSpPr>
          <p:nvPr>
            <p:ph type="title"/>
          </p:nvPr>
        </p:nvSpPr>
        <p:spPr/>
        <p:txBody>
          <a:bodyPr/>
          <a:lstStyle/>
          <a:p>
            <a:r>
              <a:rPr lang="en-US" dirty="0">
                <a:solidFill>
                  <a:schemeClr val="bg1"/>
                </a:solidFill>
              </a:rPr>
              <a:t>Accessing and storing results</a:t>
            </a:r>
          </a:p>
        </p:txBody>
      </p:sp>
      <p:pic>
        <p:nvPicPr>
          <p:cNvPr id="10" name="Content Placeholder 6">
            <a:extLst>
              <a:ext uri="{FF2B5EF4-FFF2-40B4-BE49-F238E27FC236}">
                <a16:creationId xmlns:a16="http://schemas.microsoft.com/office/drawing/2014/main" id="{3ED2BB22-445C-E04B-8BE7-AB2CEFE25283}"/>
              </a:ext>
            </a:extLst>
          </p:cNvPr>
          <p:cNvPicPr>
            <a:picLocks noGrp="1" noChangeAspect="1"/>
          </p:cNvPicPr>
          <p:nvPr>
            <p:ph sz="half" idx="1"/>
          </p:nvPr>
        </p:nvPicPr>
        <p:blipFill>
          <a:blip r:embed="rId2"/>
          <a:stretch/>
        </p:blipFill>
        <p:spPr>
          <a:xfrm>
            <a:off x="1111250" y="2077244"/>
            <a:ext cx="4635500" cy="3848100"/>
          </a:xfrm>
        </p:spPr>
      </p:pic>
      <p:sp>
        <p:nvSpPr>
          <p:cNvPr id="5" name="Text Placeholder 4">
            <a:extLst>
              <a:ext uri="{FF2B5EF4-FFF2-40B4-BE49-F238E27FC236}">
                <a16:creationId xmlns:a16="http://schemas.microsoft.com/office/drawing/2014/main" id="{E17717C1-08F8-EC47-8558-88A737BFAEB4}"/>
              </a:ext>
            </a:extLst>
          </p:cNvPr>
          <p:cNvSpPr>
            <a:spLocks noGrp="1"/>
          </p:cNvSpPr>
          <p:nvPr>
            <p:ph sz="half" idx="2"/>
          </p:nvPr>
        </p:nvSpPr>
        <p:spPr/>
        <p:txBody>
          <a:bodyPr/>
          <a:lstStyle/>
          <a:p>
            <a:r>
              <a:rPr lang="en-US" dirty="0">
                <a:solidFill>
                  <a:schemeClr val="bg1"/>
                </a:solidFill>
              </a:rPr>
              <a:t>If you want to store many results at once for statistical analysis of the results themselves, you can do that.</a:t>
            </a:r>
          </a:p>
          <a:p>
            <a:r>
              <a:rPr lang="en-US" dirty="0">
                <a:solidFill>
                  <a:schemeClr val="bg1"/>
                </a:solidFill>
              </a:rPr>
              <a:t>The most direct way to do so is to turn the stored results into data. Once this is done you can do ordinary statistical analysis on the distribution of the results.</a:t>
            </a:r>
          </a:p>
        </p:txBody>
      </p:sp>
      <p:pic>
        <p:nvPicPr>
          <p:cNvPr id="7" name="Picture 6">
            <a:extLst>
              <a:ext uri="{FF2B5EF4-FFF2-40B4-BE49-F238E27FC236}">
                <a16:creationId xmlns:a16="http://schemas.microsoft.com/office/drawing/2014/main" id="{EBFF9BD2-892E-EBF6-005C-B0FC426C0DD9}"/>
              </a:ext>
            </a:extLst>
          </p:cNvPr>
          <p:cNvPicPr>
            <a:picLocks noChangeAspect="1"/>
          </p:cNvPicPr>
          <p:nvPr/>
        </p:nvPicPr>
        <p:blipFill rotWithShape="1">
          <a:blip r:embed="rId3"/>
          <a:srcRect l="32710" b="58105"/>
          <a:stretch/>
        </p:blipFill>
        <p:spPr>
          <a:xfrm rot="16200000">
            <a:off x="8966941" y="3632939"/>
            <a:ext cx="3576933" cy="2873188"/>
          </a:xfrm>
          <a:prstGeom prst="rect">
            <a:avLst/>
          </a:prstGeom>
        </p:spPr>
      </p:pic>
      <p:cxnSp>
        <p:nvCxnSpPr>
          <p:cNvPr id="8" name="Straight Connector 7">
            <a:extLst>
              <a:ext uri="{FF2B5EF4-FFF2-40B4-BE49-F238E27FC236}">
                <a16:creationId xmlns:a16="http://schemas.microsoft.com/office/drawing/2014/main" id="{EB5A6283-DC3B-D323-3C32-3F66631680EF}"/>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9FD0FA3B-F6D0-4FD9-3A26-4BC85A816C8D}"/>
              </a:ext>
            </a:extLst>
          </p:cNvPr>
          <p:cNvPicPr>
            <a:picLocks noChangeAspect="1"/>
          </p:cNvPicPr>
          <p:nvPr/>
        </p:nvPicPr>
        <p:blipFill>
          <a:blip r:embed="rId4"/>
          <a:stretch>
            <a:fillRect/>
          </a:stretch>
        </p:blipFill>
        <p:spPr>
          <a:xfrm>
            <a:off x="9862178" y="144964"/>
            <a:ext cx="2386126" cy="568125"/>
          </a:xfrm>
          <a:prstGeom prst="rect">
            <a:avLst/>
          </a:prstGeom>
        </p:spPr>
      </p:pic>
      <p:pic>
        <p:nvPicPr>
          <p:cNvPr id="11" name="Picture 10" descr="A picture containing drawing, food&#10;&#10;Description automatically generated">
            <a:extLst>
              <a:ext uri="{FF2B5EF4-FFF2-40B4-BE49-F238E27FC236}">
                <a16:creationId xmlns:a16="http://schemas.microsoft.com/office/drawing/2014/main" id="{A3CA6047-3BD8-DBA2-F4FF-B3FF85515A52}"/>
              </a:ext>
            </a:extLst>
          </p:cNvPr>
          <p:cNvPicPr>
            <a:picLocks noChangeAspect="1"/>
          </p:cNvPicPr>
          <p:nvPr/>
        </p:nvPicPr>
        <p:blipFill>
          <a:blip r:embed="rId5"/>
          <a:stretch>
            <a:fillRect/>
          </a:stretch>
        </p:blipFill>
        <p:spPr>
          <a:xfrm>
            <a:off x="8798609" y="-78462"/>
            <a:ext cx="3558107" cy="850392"/>
          </a:xfrm>
          <a:prstGeom prst="rect">
            <a:avLst/>
          </a:prstGeom>
        </p:spPr>
      </p:pic>
    </p:spTree>
    <p:extLst>
      <p:ext uri="{BB962C8B-B14F-4D97-AF65-F5344CB8AC3E}">
        <p14:creationId xmlns:p14="http://schemas.microsoft.com/office/powerpoint/2010/main" val="99891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4DA017-25F0-8D46-A985-9BFDA562C98A}"/>
              </a:ext>
            </a:extLst>
          </p:cNvPr>
          <p:cNvSpPr/>
          <p:nvPr/>
        </p:nvSpPr>
        <p:spPr>
          <a:xfrm>
            <a:off x="-197221" y="0"/>
            <a:ext cx="12586442" cy="7091082"/>
          </a:xfrm>
          <a:prstGeom prst="rect">
            <a:avLst/>
          </a:prstGeom>
          <a:solidFill>
            <a:srgbClr val="01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1" name="Picture 10">
            <a:extLst>
              <a:ext uri="{FF2B5EF4-FFF2-40B4-BE49-F238E27FC236}">
                <a16:creationId xmlns:a16="http://schemas.microsoft.com/office/drawing/2014/main" id="{2EC4625B-C554-8047-923E-C1EEBFC1B3E4}"/>
              </a:ext>
            </a:extLst>
          </p:cNvPr>
          <p:cNvPicPr>
            <a:picLocks noChangeAspect="1"/>
          </p:cNvPicPr>
          <p:nvPr/>
        </p:nvPicPr>
        <p:blipFill rotWithShape="1">
          <a:blip r:embed="rId2"/>
          <a:srcRect t="43634" r="48208"/>
          <a:stretch/>
        </p:blipFill>
        <p:spPr>
          <a:xfrm>
            <a:off x="9438899" y="0"/>
            <a:ext cx="2753100" cy="3865590"/>
          </a:xfrm>
          <a:prstGeom prst="rect">
            <a:avLst/>
          </a:prstGeom>
        </p:spPr>
      </p:pic>
      <p:pic>
        <p:nvPicPr>
          <p:cNvPr id="12" name="Picture 11">
            <a:extLst>
              <a:ext uri="{FF2B5EF4-FFF2-40B4-BE49-F238E27FC236}">
                <a16:creationId xmlns:a16="http://schemas.microsoft.com/office/drawing/2014/main" id="{DED88D07-5A70-7541-9C41-406D3B184591}"/>
              </a:ext>
            </a:extLst>
          </p:cNvPr>
          <p:cNvPicPr>
            <a:picLocks noChangeAspect="1"/>
          </p:cNvPicPr>
          <p:nvPr/>
        </p:nvPicPr>
        <p:blipFill rotWithShape="1">
          <a:blip r:embed="rId2"/>
          <a:srcRect l="32440" b="50833"/>
          <a:stretch/>
        </p:blipFill>
        <p:spPr>
          <a:xfrm>
            <a:off x="0" y="3486150"/>
            <a:ext cx="3591299" cy="3371850"/>
          </a:xfrm>
          <a:prstGeom prst="rect">
            <a:avLst/>
          </a:prstGeom>
        </p:spPr>
      </p:pic>
      <p:sp>
        <p:nvSpPr>
          <p:cNvPr id="13" name="Text Placeholder 1">
            <a:extLst>
              <a:ext uri="{FF2B5EF4-FFF2-40B4-BE49-F238E27FC236}">
                <a16:creationId xmlns:a16="http://schemas.microsoft.com/office/drawing/2014/main" id="{267C1BD7-1E3B-3D48-AB52-1FA553EE45FE}"/>
              </a:ext>
            </a:extLst>
          </p:cNvPr>
          <p:cNvSpPr>
            <a:spLocks noGrp="1"/>
          </p:cNvSpPr>
          <p:nvPr>
            <p:ph type="body" sz="quarter" idx="10"/>
          </p:nvPr>
        </p:nvSpPr>
        <p:spPr>
          <a:xfrm>
            <a:off x="1040130" y="1520190"/>
            <a:ext cx="7809617" cy="2565255"/>
          </a:xfrm>
        </p:spPr>
        <p:txBody>
          <a:bodyPr/>
          <a:lstStyle/>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Basic Stata Programming</a:t>
            </a:r>
          </a:p>
        </p:txBody>
      </p:sp>
      <p:sp>
        <p:nvSpPr>
          <p:cNvPr id="14" name="Rectangle 13">
            <a:extLst>
              <a:ext uri="{FF2B5EF4-FFF2-40B4-BE49-F238E27FC236}">
                <a16:creationId xmlns:a16="http://schemas.microsoft.com/office/drawing/2014/main" id="{6EAFA38C-4603-054F-8F48-1C18642F2E39}"/>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79D50965-1776-304E-9377-31D1CF227EFF}"/>
              </a:ext>
            </a:extLst>
          </p:cNvPr>
          <p:cNvPicPr>
            <a:picLocks noChangeAspect="1"/>
          </p:cNvPicPr>
          <p:nvPr/>
        </p:nvPicPr>
        <p:blipFill>
          <a:blip r:embed="rId3"/>
          <a:stretch>
            <a:fillRect/>
          </a:stretch>
        </p:blipFill>
        <p:spPr>
          <a:xfrm>
            <a:off x="9818849" y="6140577"/>
            <a:ext cx="2372072" cy="566928"/>
          </a:xfrm>
          <a:prstGeom prst="rect">
            <a:avLst/>
          </a:prstGeom>
        </p:spPr>
      </p:pic>
    </p:spTree>
    <p:extLst>
      <p:ext uri="{BB962C8B-B14F-4D97-AF65-F5344CB8AC3E}">
        <p14:creationId xmlns:p14="http://schemas.microsoft.com/office/powerpoint/2010/main" val="274869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9559" y="1759278"/>
            <a:ext cx="9436331" cy="4623959"/>
          </a:xfrm>
        </p:spPr>
        <p:txBody>
          <a:bodyPr>
            <a:normAutofit fontScale="92500" lnSpcReduction="10000"/>
          </a:bodyPr>
          <a:lstStyle/>
          <a:p>
            <a:r>
              <a:rPr lang="en-US" dirty="0"/>
              <a:t>Writing “programs” in Stata is a powerful tool that allows you to write reusable and flexible code</a:t>
            </a:r>
          </a:p>
          <a:p>
            <a:r>
              <a:rPr lang="en-US" dirty="0"/>
              <a:t>Assumes you already understand the basics of </a:t>
            </a:r>
            <a:r>
              <a:rPr lang="en-US" dirty="0">
                <a:hlinkClick r:id="rId2"/>
              </a:rPr>
              <a:t>programming in Stata</a:t>
            </a:r>
            <a:r>
              <a:rPr lang="en-US" dirty="0"/>
              <a:t>, defined as storing and working with information outside of data</a:t>
            </a:r>
          </a:p>
          <a:p>
            <a:r>
              <a:rPr lang="en-US" dirty="0"/>
              <a:t>Two main types:</a:t>
            </a:r>
          </a:p>
          <a:p>
            <a:pPr lvl="1"/>
            <a:r>
              <a:rPr lang="en-US" dirty="0"/>
              <a:t>“Programs” that are internal to a do-file</a:t>
            </a:r>
          </a:p>
          <a:p>
            <a:pPr lvl="1"/>
            <a:r>
              <a:rPr lang="en-US" dirty="0"/>
              <a:t>“Commands” or “ado-files” that are external to a do-file</a:t>
            </a:r>
          </a:p>
          <a:p>
            <a:r>
              <a:rPr lang="en-US" dirty="0"/>
              <a:t>We will start with internal programs today, and point to more resources for expanding your skills</a:t>
            </a:r>
          </a:p>
          <a:p>
            <a:r>
              <a:rPr lang="en-US" dirty="0"/>
              <a:t>Do not expect you to become an expert in this overnight, but a long-term goal and a signal of true expertise</a:t>
            </a:r>
          </a:p>
        </p:txBody>
      </p:sp>
      <p:pic>
        <p:nvPicPr>
          <p:cNvPr id="12" name="Picture 11">
            <a:extLst>
              <a:ext uri="{FF2B5EF4-FFF2-40B4-BE49-F238E27FC236}">
                <a16:creationId xmlns:a16="http://schemas.microsoft.com/office/drawing/2014/main" id="{13BF6175-5AE1-EC46-8A5E-A445779092C5}"/>
              </a:ext>
            </a:extLst>
          </p:cNvPr>
          <p:cNvPicPr>
            <a:picLocks noChangeAspect="1"/>
          </p:cNvPicPr>
          <p:nvPr/>
        </p:nvPicPr>
        <p:blipFill>
          <a:blip r:embed="rId3"/>
          <a:stretch>
            <a:fillRect/>
          </a:stretch>
        </p:blipFill>
        <p:spPr>
          <a:xfrm>
            <a:off x="402449" y="1428225"/>
            <a:ext cx="5487257" cy="45719"/>
          </a:xfrm>
          <a:prstGeom prst="rect">
            <a:avLst/>
          </a:prstGeom>
          <a:solidFill>
            <a:srgbClr val="00B5E3"/>
          </a:solidFill>
          <a:ln>
            <a:noFill/>
          </a:ln>
        </p:spPr>
      </p:pic>
      <p:cxnSp>
        <p:nvCxnSpPr>
          <p:cNvPr id="6" name="Straight Connector 5">
            <a:extLst>
              <a:ext uri="{FF2B5EF4-FFF2-40B4-BE49-F238E27FC236}">
                <a16:creationId xmlns:a16="http://schemas.microsoft.com/office/drawing/2014/main" id="{E4EDE01B-BC5D-D648-9588-F960C0F7FFD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4E97AC-CA05-2644-BBFC-5811CAB75B83}"/>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sp>
        <p:nvSpPr>
          <p:cNvPr id="11" name="Text Placeholder 1">
            <a:extLst>
              <a:ext uri="{FF2B5EF4-FFF2-40B4-BE49-F238E27FC236}">
                <a16:creationId xmlns:a16="http://schemas.microsoft.com/office/drawing/2014/main" id="{D0B722ED-D79C-A94D-A5FE-A500FC3BC61A}"/>
              </a:ext>
            </a:extLst>
          </p:cNvPr>
          <p:cNvSpPr>
            <a:spLocks noGrp="1"/>
          </p:cNvSpPr>
          <p:nvPr>
            <p:ph type="body" sz="quarter" idx="10"/>
          </p:nvPr>
        </p:nvSpPr>
        <p:spPr>
          <a:xfrm>
            <a:off x="289560" y="556677"/>
            <a:ext cx="9242066" cy="693440"/>
          </a:xfrm>
        </p:spPr>
        <p:txBody>
          <a:bodyPr/>
          <a:lstStyle/>
          <a:p>
            <a:r>
              <a:rPr lang="en-US" sz="3600" i="0" dirty="0">
                <a:latin typeface="Helvetica Neue" panose="02000503000000020004" pitchFamily="2" charset="0"/>
                <a:ea typeface="Helvetica Neue" panose="02000503000000020004" pitchFamily="2" charset="0"/>
                <a:cs typeface="Helvetica Neue" panose="02000503000000020004" pitchFamily="2" charset="0"/>
              </a:rPr>
              <a:t>Overview (</a:t>
            </a:r>
            <a:r>
              <a:rPr lang="en-US" sz="3600" i="0" dirty="0">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wiki</a:t>
            </a:r>
            <a:r>
              <a:rPr lang="en-US" sz="3600" i="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8" name="Picture 7" descr="A close up of a sign&#10;&#10;Description automatically generated">
            <a:extLst>
              <a:ext uri="{FF2B5EF4-FFF2-40B4-BE49-F238E27FC236}">
                <a16:creationId xmlns:a16="http://schemas.microsoft.com/office/drawing/2014/main" id="{B7083CC2-916E-5941-8B76-662EDB380428}"/>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2" name="Picture 1" descr="A picture containing drawing, food&#10;&#10;Description automatically generated">
            <a:extLst>
              <a:ext uri="{FF2B5EF4-FFF2-40B4-BE49-F238E27FC236}">
                <a16:creationId xmlns:a16="http://schemas.microsoft.com/office/drawing/2014/main" id="{7E335660-AB8A-2B35-A47D-71C036E7B0B0}"/>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62089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9559" y="1759278"/>
            <a:ext cx="9436331" cy="4623959"/>
          </a:xfrm>
        </p:spPr>
        <p:txBody>
          <a:bodyPr>
            <a:normAutofit/>
          </a:bodyPr>
          <a:lstStyle/>
          <a:p>
            <a:r>
              <a:rPr lang="en-US" dirty="0"/>
              <a:t>Reuse code</a:t>
            </a:r>
          </a:p>
          <a:p>
            <a:pPr lvl="1"/>
            <a:r>
              <a:rPr lang="en-US" dirty="0"/>
              <a:t>Lots of times you want to do the same thing repeatedly</a:t>
            </a:r>
          </a:p>
          <a:p>
            <a:pPr lvl="1"/>
            <a:r>
              <a:rPr lang="en-US" dirty="0"/>
              <a:t>Boring and error-prone to rewrite/copy/adapt code</a:t>
            </a:r>
          </a:p>
          <a:p>
            <a:r>
              <a:rPr lang="en-US" dirty="0"/>
              <a:t>Allow flexibility</a:t>
            </a:r>
          </a:p>
          <a:p>
            <a:pPr lvl="1"/>
            <a:r>
              <a:rPr lang="en-US" dirty="0"/>
              <a:t>Need to change outcome, covariates, adjustments, etc.</a:t>
            </a:r>
          </a:p>
          <a:p>
            <a:pPr lvl="1"/>
            <a:r>
              <a:rPr lang="en-US" dirty="0"/>
              <a:t>Need to “loop” or apply same code to different inputs</a:t>
            </a:r>
          </a:p>
          <a:p>
            <a:r>
              <a:rPr lang="en-US" dirty="0"/>
              <a:t>Interact with special tools</a:t>
            </a:r>
          </a:p>
          <a:p>
            <a:pPr lvl="1"/>
            <a:r>
              <a:rPr lang="en-US" dirty="0"/>
              <a:t>Commands like [</a:t>
            </a:r>
            <a:r>
              <a:rPr lang="en-US"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simulate</a:t>
            </a:r>
            <a:r>
              <a:rPr lang="en-US" dirty="0"/>
              <a:t>] and [</a:t>
            </a:r>
            <a:r>
              <a:rPr lang="en-US"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ritest</a:t>
            </a:r>
            <a:r>
              <a:rPr lang="en-US" dirty="0"/>
              <a:t>] are built to interact with routines you build using [</a:t>
            </a:r>
            <a:r>
              <a:rPr lang="en-US" dirty="0">
                <a:latin typeface="Courier New" panose="02070309020205020404" pitchFamily="49" charset="0"/>
                <a:cs typeface="Courier New" panose="02070309020205020404" pitchFamily="49" charset="0"/>
              </a:rPr>
              <a:t>program</a:t>
            </a:r>
            <a:r>
              <a:rPr lang="en-US" dirty="0"/>
              <a:t>]</a:t>
            </a:r>
          </a:p>
        </p:txBody>
      </p:sp>
      <p:pic>
        <p:nvPicPr>
          <p:cNvPr id="12" name="Picture 11">
            <a:extLst>
              <a:ext uri="{FF2B5EF4-FFF2-40B4-BE49-F238E27FC236}">
                <a16:creationId xmlns:a16="http://schemas.microsoft.com/office/drawing/2014/main" id="{13BF6175-5AE1-EC46-8A5E-A445779092C5}"/>
              </a:ext>
            </a:extLst>
          </p:cNvPr>
          <p:cNvPicPr>
            <a:picLocks noChangeAspect="1"/>
          </p:cNvPicPr>
          <p:nvPr/>
        </p:nvPicPr>
        <p:blipFill>
          <a:blip r:embed="rId4"/>
          <a:stretch>
            <a:fillRect/>
          </a:stretch>
        </p:blipFill>
        <p:spPr>
          <a:xfrm>
            <a:off x="402449" y="1428225"/>
            <a:ext cx="5487257" cy="45719"/>
          </a:xfrm>
          <a:prstGeom prst="rect">
            <a:avLst/>
          </a:prstGeom>
          <a:solidFill>
            <a:srgbClr val="00B5E3"/>
          </a:solidFill>
          <a:ln>
            <a:noFill/>
          </a:ln>
        </p:spPr>
      </p:pic>
      <p:cxnSp>
        <p:nvCxnSpPr>
          <p:cNvPr id="6" name="Straight Connector 5">
            <a:extLst>
              <a:ext uri="{FF2B5EF4-FFF2-40B4-BE49-F238E27FC236}">
                <a16:creationId xmlns:a16="http://schemas.microsoft.com/office/drawing/2014/main" id="{E4EDE01B-BC5D-D648-9588-F960C0F7FFD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4E97AC-CA05-2644-BBFC-5811CAB75B83}"/>
              </a:ext>
            </a:extLst>
          </p:cNvPr>
          <p:cNvPicPr>
            <a:picLocks noChangeAspect="1"/>
          </p:cNvPicPr>
          <p:nvPr/>
        </p:nvPicPr>
        <p:blipFill rotWithShape="1">
          <a:blip r:embed="rId5"/>
          <a:srcRect l="32710" b="58105"/>
          <a:stretch/>
        </p:blipFill>
        <p:spPr>
          <a:xfrm rot="16200000">
            <a:off x="8966941" y="3632939"/>
            <a:ext cx="3576933" cy="2873188"/>
          </a:xfrm>
          <a:prstGeom prst="rect">
            <a:avLst/>
          </a:prstGeom>
        </p:spPr>
      </p:pic>
      <p:sp>
        <p:nvSpPr>
          <p:cNvPr id="11" name="Text Placeholder 1">
            <a:extLst>
              <a:ext uri="{FF2B5EF4-FFF2-40B4-BE49-F238E27FC236}">
                <a16:creationId xmlns:a16="http://schemas.microsoft.com/office/drawing/2014/main" id="{D0B722ED-D79C-A94D-A5FE-A500FC3BC61A}"/>
              </a:ext>
            </a:extLst>
          </p:cNvPr>
          <p:cNvSpPr>
            <a:spLocks noGrp="1"/>
          </p:cNvSpPr>
          <p:nvPr>
            <p:ph type="body" sz="quarter" idx="10"/>
          </p:nvPr>
        </p:nvSpPr>
        <p:spPr>
          <a:xfrm>
            <a:off x="289560" y="556677"/>
            <a:ext cx="9242066" cy="693440"/>
          </a:xfrm>
        </p:spPr>
        <p:txBody>
          <a:bodyPr/>
          <a:lstStyle/>
          <a:p>
            <a:r>
              <a:rPr lang="en-US" sz="3600" i="0" dirty="0">
                <a:latin typeface="Helvetica Neue" panose="02000503000000020004" pitchFamily="2" charset="0"/>
                <a:ea typeface="Helvetica Neue" panose="02000503000000020004" pitchFamily="2" charset="0"/>
                <a:cs typeface="Helvetica Neue" panose="02000503000000020004" pitchFamily="2" charset="0"/>
              </a:rPr>
              <a:t>Overview: Why [</a:t>
            </a:r>
            <a:r>
              <a:rPr lang="en-US" sz="3600" i="0" dirty="0">
                <a:latin typeface="Courier New" panose="02070309020205020404" pitchFamily="49" charset="0"/>
                <a:cs typeface="Courier New" panose="02070309020205020404" pitchFamily="49" charset="0"/>
              </a:rPr>
              <a:t>program</a:t>
            </a:r>
            <a:r>
              <a:rPr lang="en-US" sz="3600" i="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8" name="Picture 7" descr="A close up of a sign&#10;&#10;Description automatically generated">
            <a:extLst>
              <a:ext uri="{FF2B5EF4-FFF2-40B4-BE49-F238E27FC236}">
                <a16:creationId xmlns:a16="http://schemas.microsoft.com/office/drawing/2014/main" id="{B7083CC2-916E-5941-8B76-662EDB380428}"/>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2" name="Picture 1" descr="A picture containing drawing, food&#10;&#10;Description automatically generated">
            <a:extLst>
              <a:ext uri="{FF2B5EF4-FFF2-40B4-BE49-F238E27FC236}">
                <a16:creationId xmlns:a16="http://schemas.microsoft.com/office/drawing/2014/main" id="{A61A9EF8-5D8B-D784-4238-D4C6310D81AB}"/>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31287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9559" y="1759278"/>
            <a:ext cx="9436331" cy="4623959"/>
          </a:xfrm>
        </p:spPr>
        <p:txBody>
          <a:bodyPr>
            <a:normAutofit/>
          </a:bodyPr>
          <a:lstStyle/>
          <a:p>
            <a:r>
              <a:rPr lang="en-US" dirty="0"/>
              <a:t>Using [</a:t>
            </a:r>
            <a:r>
              <a:rPr lang="en-US" dirty="0">
                <a:latin typeface="Courier New" panose="02070309020205020404" pitchFamily="49" charset="0"/>
                <a:cs typeface="Courier New" panose="02070309020205020404" pitchFamily="49" charset="0"/>
              </a:rPr>
              <a:t>program</a:t>
            </a:r>
            <a:r>
              <a:rPr lang="en-US" dirty="0"/>
              <a:t>] means you need to level up your skills</a:t>
            </a:r>
          </a:p>
          <a:p>
            <a:pPr lvl="1"/>
            <a:r>
              <a:rPr lang="en-US" dirty="0"/>
              <a:t>Understand Stata’s error messages and </a:t>
            </a:r>
            <a:r>
              <a:rPr lang="en-US" dirty="0">
                <a:hlinkClick r:id="rId2">
                  <a:extLst>
                    <a:ext uri="{A12FA001-AC4F-418D-AE19-62706E023703}">
                      <ahyp:hlinkClr xmlns:ahyp="http://schemas.microsoft.com/office/drawing/2018/hyperlinkcolor" val="tx"/>
                    </a:ext>
                  </a:extLst>
                </a:hlinkClick>
              </a:rPr>
              <a:t>debugging tools</a:t>
            </a:r>
            <a:endParaRPr lang="en-US" dirty="0"/>
          </a:p>
          <a:p>
            <a:pPr lvl="1"/>
            <a:r>
              <a:rPr lang="en-US" dirty="0"/>
              <a:t>Learn how to use the [</a:t>
            </a:r>
            <a:r>
              <a:rPr lang="en-US" dirty="0">
                <a:latin typeface="Courier New" panose="02070309020205020404" pitchFamily="49" charset="0"/>
                <a:cs typeface="Courier New" panose="02070309020205020404" pitchFamily="49" charset="0"/>
              </a:rPr>
              <a:t>syntax</a:t>
            </a:r>
            <a:r>
              <a:rPr lang="en-US" dirty="0"/>
              <a:t>] and [</a:t>
            </a:r>
            <a:r>
              <a:rPr lang="en-US" dirty="0">
                <a:latin typeface="Courier New" panose="02070309020205020404" pitchFamily="49" charset="0"/>
                <a:cs typeface="Courier New" panose="02070309020205020404" pitchFamily="49" charset="0"/>
              </a:rPr>
              <a:t>return</a:t>
            </a:r>
            <a:r>
              <a:rPr lang="en-US" dirty="0"/>
              <a:t>] commands</a:t>
            </a:r>
          </a:p>
          <a:p>
            <a:pPr lvl="1"/>
            <a:r>
              <a:rPr lang="en-US" dirty="0"/>
              <a:t>Actually, just have the [</a:t>
            </a:r>
            <a:r>
              <a:rPr lang="en-US" dirty="0">
                <a:latin typeface="Courier New" panose="02070309020205020404" pitchFamily="49" charset="0"/>
                <a:cs typeface="Courier New" panose="02070309020205020404" pitchFamily="49" charset="0"/>
              </a:rPr>
              <a:t>syntax</a:t>
            </a:r>
            <a:r>
              <a:rPr lang="en-US" dirty="0"/>
              <a:t>] help file open all the time</a:t>
            </a:r>
          </a:p>
          <a:p>
            <a:pPr lvl="1"/>
            <a:endParaRPr lang="en-US" dirty="0"/>
          </a:p>
          <a:p>
            <a:r>
              <a:rPr lang="en-US" dirty="0"/>
              <a:t>Not always the right solution!</a:t>
            </a:r>
          </a:p>
          <a:p>
            <a:pPr lvl="1"/>
            <a:r>
              <a:rPr lang="en-US" dirty="0"/>
              <a:t>Don’t program everything: Stata is </a:t>
            </a:r>
            <a:r>
              <a:rPr lang="en-US" i="1" dirty="0"/>
              <a:t>not</a:t>
            </a:r>
            <a:r>
              <a:rPr lang="en-US" dirty="0"/>
              <a:t> a “</a:t>
            </a:r>
            <a:r>
              <a:rPr lang="en-US" dirty="0">
                <a:hlinkClick r:id="rId3">
                  <a:extLst>
                    <a:ext uri="{A12FA001-AC4F-418D-AE19-62706E023703}">
                      <ahyp:hlinkClr xmlns:ahyp="http://schemas.microsoft.com/office/drawing/2018/hyperlinkcolor" val="tx"/>
                    </a:ext>
                  </a:extLst>
                </a:hlinkClick>
              </a:rPr>
              <a:t>functional</a:t>
            </a:r>
            <a:r>
              <a:rPr lang="en-US" dirty="0"/>
              <a:t>” language</a:t>
            </a:r>
          </a:p>
          <a:p>
            <a:pPr lvl="1"/>
            <a:r>
              <a:rPr lang="en-US" dirty="0"/>
              <a:t>Programs are not objects that can be nested or piped</a:t>
            </a:r>
          </a:p>
        </p:txBody>
      </p:sp>
      <p:pic>
        <p:nvPicPr>
          <p:cNvPr id="12" name="Picture 11">
            <a:extLst>
              <a:ext uri="{FF2B5EF4-FFF2-40B4-BE49-F238E27FC236}">
                <a16:creationId xmlns:a16="http://schemas.microsoft.com/office/drawing/2014/main" id="{13BF6175-5AE1-EC46-8A5E-A445779092C5}"/>
              </a:ext>
            </a:extLst>
          </p:cNvPr>
          <p:cNvPicPr>
            <a:picLocks noChangeAspect="1"/>
          </p:cNvPicPr>
          <p:nvPr/>
        </p:nvPicPr>
        <p:blipFill>
          <a:blip r:embed="rId4"/>
          <a:stretch>
            <a:fillRect/>
          </a:stretch>
        </p:blipFill>
        <p:spPr>
          <a:xfrm>
            <a:off x="402449" y="1428225"/>
            <a:ext cx="5487257" cy="45719"/>
          </a:xfrm>
          <a:prstGeom prst="rect">
            <a:avLst/>
          </a:prstGeom>
          <a:solidFill>
            <a:srgbClr val="00B5E3"/>
          </a:solidFill>
          <a:ln>
            <a:noFill/>
          </a:ln>
        </p:spPr>
      </p:pic>
      <p:cxnSp>
        <p:nvCxnSpPr>
          <p:cNvPr id="6" name="Straight Connector 5">
            <a:extLst>
              <a:ext uri="{FF2B5EF4-FFF2-40B4-BE49-F238E27FC236}">
                <a16:creationId xmlns:a16="http://schemas.microsoft.com/office/drawing/2014/main" id="{E4EDE01B-BC5D-D648-9588-F960C0F7FFD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4E97AC-CA05-2644-BBFC-5811CAB75B83}"/>
              </a:ext>
            </a:extLst>
          </p:cNvPr>
          <p:cNvPicPr>
            <a:picLocks noChangeAspect="1"/>
          </p:cNvPicPr>
          <p:nvPr/>
        </p:nvPicPr>
        <p:blipFill rotWithShape="1">
          <a:blip r:embed="rId5"/>
          <a:srcRect l="32710" b="58105"/>
          <a:stretch/>
        </p:blipFill>
        <p:spPr>
          <a:xfrm rot="16200000">
            <a:off x="8966941" y="3632939"/>
            <a:ext cx="3576933" cy="2873188"/>
          </a:xfrm>
          <a:prstGeom prst="rect">
            <a:avLst/>
          </a:prstGeom>
        </p:spPr>
      </p:pic>
      <p:sp>
        <p:nvSpPr>
          <p:cNvPr id="11" name="Text Placeholder 1">
            <a:extLst>
              <a:ext uri="{FF2B5EF4-FFF2-40B4-BE49-F238E27FC236}">
                <a16:creationId xmlns:a16="http://schemas.microsoft.com/office/drawing/2014/main" id="{D0B722ED-D79C-A94D-A5FE-A500FC3BC61A}"/>
              </a:ext>
            </a:extLst>
          </p:cNvPr>
          <p:cNvSpPr>
            <a:spLocks noGrp="1"/>
          </p:cNvSpPr>
          <p:nvPr>
            <p:ph type="body" sz="quarter" idx="10"/>
          </p:nvPr>
        </p:nvSpPr>
        <p:spPr>
          <a:xfrm>
            <a:off x="289560" y="556677"/>
            <a:ext cx="9242066" cy="693440"/>
          </a:xfrm>
        </p:spPr>
        <p:txBody>
          <a:bodyPr/>
          <a:lstStyle/>
          <a:p>
            <a:r>
              <a:rPr lang="en-US" sz="3600" i="0" dirty="0">
                <a:latin typeface="Helvetica Neue" panose="02000503000000020004" pitchFamily="2" charset="0"/>
                <a:ea typeface="Helvetica Neue" panose="02000503000000020004" pitchFamily="2" charset="0"/>
                <a:cs typeface="Helvetica Neue" panose="02000503000000020004" pitchFamily="2" charset="0"/>
              </a:rPr>
              <a:t>Caveats</a:t>
            </a:r>
          </a:p>
        </p:txBody>
      </p:sp>
      <p:pic>
        <p:nvPicPr>
          <p:cNvPr id="8" name="Picture 7" descr="A close up of a sign&#10;&#10;Description automatically generated">
            <a:extLst>
              <a:ext uri="{FF2B5EF4-FFF2-40B4-BE49-F238E27FC236}">
                <a16:creationId xmlns:a16="http://schemas.microsoft.com/office/drawing/2014/main" id="{B7083CC2-916E-5941-8B76-662EDB380428}"/>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2" name="Picture 1" descr="A picture containing drawing, food&#10;&#10;Description automatically generated">
            <a:extLst>
              <a:ext uri="{FF2B5EF4-FFF2-40B4-BE49-F238E27FC236}">
                <a16:creationId xmlns:a16="http://schemas.microsoft.com/office/drawing/2014/main" id="{C9F90125-7B7B-DF60-CB75-F00C69BFA888}"/>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80424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34F5C5-43BE-7A7C-637D-E31D90A42A52}"/>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pic>
        <p:nvPicPr>
          <p:cNvPr id="12" name="Picture 11" descr="A close up of a sign&#10;&#10;Description automatically generated">
            <a:extLst>
              <a:ext uri="{FF2B5EF4-FFF2-40B4-BE49-F238E27FC236}">
                <a16:creationId xmlns:a16="http://schemas.microsoft.com/office/drawing/2014/main" id="{E441761A-7476-4D62-0590-F6415537607A}"/>
              </a:ext>
            </a:extLst>
          </p:cNvPr>
          <p:cNvPicPr>
            <a:picLocks noChangeAspect="1"/>
          </p:cNvPicPr>
          <p:nvPr/>
        </p:nvPicPr>
        <p:blipFill>
          <a:blip r:embed="rId3"/>
          <a:stretch>
            <a:fillRect/>
          </a:stretch>
        </p:blipFill>
        <p:spPr>
          <a:xfrm>
            <a:off x="9862178" y="144964"/>
            <a:ext cx="2386126" cy="568125"/>
          </a:xfrm>
          <a:prstGeom prst="rect">
            <a:avLst/>
          </a:prstGeom>
        </p:spPr>
      </p:pic>
      <p:sp>
        <p:nvSpPr>
          <p:cNvPr id="2" name="Title 1">
            <a:extLst>
              <a:ext uri="{FF2B5EF4-FFF2-40B4-BE49-F238E27FC236}">
                <a16:creationId xmlns:a16="http://schemas.microsoft.com/office/drawing/2014/main" id="{7E315695-FA66-6A40-A424-D9ACA3D7D853}"/>
              </a:ext>
            </a:extLst>
          </p:cNvPr>
          <p:cNvSpPr>
            <a:spLocks noGrp="1"/>
          </p:cNvSpPr>
          <p:nvPr>
            <p:ph type="title"/>
          </p:nvPr>
        </p:nvSpPr>
        <p:spPr/>
        <p:txBody>
          <a:bodyPr/>
          <a:lstStyle/>
          <a:p>
            <a:r>
              <a:rPr lang="en-US" dirty="0"/>
              <a:t>Stata programming basics</a:t>
            </a:r>
          </a:p>
        </p:txBody>
      </p:sp>
      <p:sp>
        <p:nvSpPr>
          <p:cNvPr id="4" name="Content Placeholder 3">
            <a:extLst>
              <a:ext uri="{FF2B5EF4-FFF2-40B4-BE49-F238E27FC236}">
                <a16:creationId xmlns:a16="http://schemas.microsoft.com/office/drawing/2014/main" id="{7569FF9C-A3A2-9C49-BFD2-425E2EED3AF2}"/>
              </a:ext>
            </a:extLst>
          </p:cNvPr>
          <p:cNvSpPr>
            <a:spLocks noGrp="1"/>
          </p:cNvSpPr>
          <p:nvPr>
            <p:ph sz="half" idx="2"/>
          </p:nvPr>
        </p:nvSpPr>
        <p:spPr/>
        <p:txBody>
          <a:bodyPr/>
          <a:lstStyle/>
          <a:p>
            <a:pPr marL="0" indent="0">
              <a:buNone/>
            </a:pPr>
            <a:r>
              <a:rPr lang="en-US" dirty="0"/>
              <a:t>Structure of a program:</a:t>
            </a:r>
          </a:p>
          <a:p>
            <a:pPr marL="914400" lvl="1" indent="-457200">
              <a:buFont typeface="+mj-lt"/>
              <a:buAutoNum type="arabicPeriod"/>
            </a:pPr>
            <a:r>
              <a:rPr lang="en-US" dirty="0"/>
              <a:t>Delete existing program </a:t>
            </a:r>
            <a:br>
              <a:rPr lang="en-US" dirty="0"/>
            </a:br>
            <a:r>
              <a:rPr lang="en-US" dirty="0"/>
              <a:t>[</a:t>
            </a:r>
            <a:r>
              <a:rPr lang="en-US" dirty="0">
                <a:latin typeface="Courier New" panose="02070309020205020404" pitchFamily="49" charset="0"/>
                <a:cs typeface="Courier New" panose="02070309020205020404" pitchFamily="49" charset="0"/>
              </a:rPr>
              <a:t>cap prog drop NAME</a:t>
            </a:r>
            <a:r>
              <a:rPr lang="en-US" dirty="0"/>
              <a:t>]</a:t>
            </a:r>
          </a:p>
          <a:p>
            <a:pPr marL="914400" lvl="1" indent="-457200">
              <a:buFont typeface="+mj-lt"/>
              <a:buAutoNum type="arabicPeriod"/>
            </a:pPr>
            <a:r>
              <a:rPr lang="en-US" dirty="0"/>
              <a:t>Define contents of program</a:t>
            </a:r>
            <a:br>
              <a:rPr lang="en-US" dirty="0"/>
            </a:br>
            <a:r>
              <a:rPr lang="en-US" dirty="0"/>
              <a:t>[</a:t>
            </a:r>
            <a:r>
              <a:rPr lang="en-US" dirty="0">
                <a:latin typeface="Courier New" panose="02070309020205020404" pitchFamily="49" charset="0"/>
                <a:cs typeface="Courier New" panose="02070309020205020404" pitchFamily="49" charset="0"/>
              </a:rPr>
              <a:t>prog def NAME</a:t>
            </a:r>
            <a:r>
              <a:rPr lang="en-US" dirty="0"/>
              <a:t>]</a:t>
            </a:r>
          </a:p>
          <a:p>
            <a:pPr marL="914400" lvl="1" indent="-457200">
              <a:buFont typeface="+mj-lt"/>
              <a:buAutoNum type="arabicPeriod"/>
            </a:pPr>
            <a:r>
              <a:rPr lang="en-US" dirty="0"/>
              <a:t>What should the program do when called?</a:t>
            </a:r>
          </a:p>
          <a:p>
            <a:pPr marL="914400" lvl="1" indent="-457200">
              <a:buFont typeface="+mj-lt"/>
              <a:buAutoNum type="arabicPeriod"/>
            </a:pPr>
            <a:r>
              <a:rPr lang="en-US" dirty="0"/>
              <a:t>[</a:t>
            </a:r>
            <a:r>
              <a:rPr lang="en-US" dirty="0">
                <a:latin typeface="Courier New" panose="02070309020205020404" pitchFamily="49" charset="0"/>
                <a:cs typeface="Courier New" panose="02070309020205020404" pitchFamily="49" charset="0"/>
              </a:rPr>
              <a:t>end</a:t>
            </a:r>
            <a:r>
              <a:rPr lang="en-US" dirty="0"/>
              <a:t>]</a:t>
            </a:r>
          </a:p>
          <a:p>
            <a:pPr marL="914400" lvl="1" indent="-457200">
              <a:buFont typeface="+mj-lt"/>
              <a:buAutoNum type="arabicPeriod"/>
            </a:pPr>
            <a:r>
              <a:rPr lang="en-US" dirty="0"/>
              <a:t>Programs exist in Stata memory until cleared and are called as commands</a:t>
            </a:r>
          </a:p>
        </p:txBody>
      </p:sp>
      <p:pic>
        <p:nvPicPr>
          <p:cNvPr id="23" name="Content Placeholder 22">
            <a:extLst>
              <a:ext uri="{FF2B5EF4-FFF2-40B4-BE49-F238E27FC236}">
                <a16:creationId xmlns:a16="http://schemas.microsoft.com/office/drawing/2014/main" id="{13D5C9CA-C834-B94A-AACB-B262FA8DE32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27100" y="2002631"/>
            <a:ext cx="4749800" cy="3898900"/>
          </a:xfrm>
        </p:spPr>
      </p:pic>
      <p:sp>
        <p:nvSpPr>
          <p:cNvPr id="3" name="Rectangle 2">
            <a:extLst>
              <a:ext uri="{FF2B5EF4-FFF2-40B4-BE49-F238E27FC236}">
                <a16:creationId xmlns:a16="http://schemas.microsoft.com/office/drawing/2014/main" id="{4E8C0932-3B08-2449-BCAD-37FAFF21DAF1}"/>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5"/>
              </a:rPr>
              <a:t>DIME Wiki</a:t>
            </a:r>
            <a:endParaRPr lang="en-US" dirty="0">
              <a:latin typeface="Helvetica Neue" panose="02000503000000020004" pitchFamily="2" charset="0"/>
            </a:endParaRPr>
          </a:p>
        </p:txBody>
      </p:sp>
      <p:sp>
        <p:nvSpPr>
          <p:cNvPr id="9" name="TextBox 8">
            <a:extLst>
              <a:ext uri="{FF2B5EF4-FFF2-40B4-BE49-F238E27FC236}">
                <a16:creationId xmlns:a16="http://schemas.microsoft.com/office/drawing/2014/main" id="{2D20AAA9-3CAA-594C-A980-320D3018AF8B}"/>
              </a:ext>
            </a:extLst>
          </p:cNvPr>
          <p:cNvSpPr txBox="1"/>
          <p:nvPr/>
        </p:nvSpPr>
        <p:spPr>
          <a:xfrm>
            <a:off x="3454401" y="6382067"/>
            <a:ext cx="5807235" cy="646331"/>
          </a:xfrm>
          <a:prstGeom prst="rect">
            <a:avLst/>
          </a:prstGeom>
          <a:noFill/>
          <a:ln>
            <a:solidFill>
              <a:schemeClr val="tx1"/>
            </a:solidFill>
          </a:ln>
        </p:spPr>
        <p:txBody>
          <a:bodyPr wrap="square" rtlCol="0">
            <a:spAutoFit/>
          </a:bodyPr>
          <a:lstStyle/>
          <a:p>
            <a:pPr algn="ctr"/>
            <a:r>
              <a:rPr lang="en-US" dirty="0">
                <a:latin typeface="Helvetica Neue" panose="02000503000000020004" pitchFamily="2" charset="0"/>
              </a:rPr>
              <a:t>Exercise: add [displacement] as a covariate to the regression</a:t>
            </a:r>
          </a:p>
        </p:txBody>
      </p:sp>
      <p:cxnSp>
        <p:nvCxnSpPr>
          <p:cNvPr id="10" name="Straight Connector 9">
            <a:extLst>
              <a:ext uri="{FF2B5EF4-FFF2-40B4-BE49-F238E27FC236}">
                <a16:creationId xmlns:a16="http://schemas.microsoft.com/office/drawing/2014/main" id="{87A635F6-7A16-8C81-B054-92119101A688}"/>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drawing, food&#10;&#10;Description automatically generated">
            <a:extLst>
              <a:ext uri="{FF2B5EF4-FFF2-40B4-BE49-F238E27FC236}">
                <a16:creationId xmlns:a16="http://schemas.microsoft.com/office/drawing/2014/main" id="{50D421A2-A9D1-37F0-9FDE-B241C263A273}"/>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9251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4DA017-25F0-8D46-A985-9BFDA562C98A}"/>
              </a:ext>
            </a:extLst>
          </p:cNvPr>
          <p:cNvSpPr/>
          <p:nvPr/>
        </p:nvSpPr>
        <p:spPr>
          <a:xfrm>
            <a:off x="-197226" y="-116541"/>
            <a:ext cx="12586442" cy="7091082"/>
          </a:xfrm>
          <a:prstGeom prst="rect">
            <a:avLst/>
          </a:prstGeom>
          <a:solidFill>
            <a:srgbClr val="01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1" name="Picture 10">
            <a:extLst>
              <a:ext uri="{FF2B5EF4-FFF2-40B4-BE49-F238E27FC236}">
                <a16:creationId xmlns:a16="http://schemas.microsoft.com/office/drawing/2014/main" id="{2EC4625B-C554-8047-923E-C1EEBFC1B3E4}"/>
              </a:ext>
            </a:extLst>
          </p:cNvPr>
          <p:cNvPicPr>
            <a:picLocks noChangeAspect="1"/>
          </p:cNvPicPr>
          <p:nvPr/>
        </p:nvPicPr>
        <p:blipFill rotWithShape="1">
          <a:blip r:embed="rId2"/>
          <a:srcRect t="43634" r="48208"/>
          <a:stretch/>
        </p:blipFill>
        <p:spPr>
          <a:xfrm>
            <a:off x="9438899" y="0"/>
            <a:ext cx="2753100" cy="3865590"/>
          </a:xfrm>
          <a:prstGeom prst="rect">
            <a:avLst/>
          </a:prstGeom>
        </p:spPr>
      </p:pic>
      <p:pic>
        <p:nvPicPr>
          <p:cNvPr id="12" name="Picture 11">
            <a:extLst>
              <a:ext uri="{FF2B5EF4-FFF2-40B4-BE49-F238E27FC236}">
                <a16:creationId xmlns:a16="http://schemas.microsoft.com/office/drawing/2014/main" id="{DED88D07-5A70-7541-9C41-406D3B184591}"/>
              </a:ext>
            </a:extLst>
          </p:cNvPr>
          <p:cNvPicPr>
            <a:picLocks noChangeAspect="1"/>
          </p:cNvPicPr>
          <p:nvPr/>
        </p:nvPicPr>
        <p:blipFill rotWithShape="1">
          <a:blip r:embed="rId2"/>
          <a:srcRect l="32440" b="50833"/>
          <a:stretch/>
        </p:blipFill>
        <p:spPr>
          <a:xfrm>
            <a:off x="0" y="3486150"/>
            <a:ext cx="3591299" cy="3371850"/>
          </a:xfrm>
          <a:prstGeom prst="rect">
            <a:avLst/>
          </a:prstGeom>
        </p:spPr>
      </p:pic>
      <p:sp>
        <p:nvSpPr>
          <p:cNvPr id="13" name="Text Placeholder 1">
            <a:extLst>
              <a:ext uri="{FF2B5EF4-FFF2-40B4-BE49-F238E27FC236}">
                <a16:creationId xmlns:a16="http://schemas.microsoft.com/office/drawing/2014/main" id="{267C1BD7-1E3B-3D48-AB52-1FA553EE45FE}"/>
              </a:ext>
            </a:extLst>
          </p:cNvPr>
          <p:cNvSpPr>
            <a:spLocks noGrp="1"/>
          </p:cNvSpPr>
          <p:nvPr>
            <p:ph type="body" sz="quarter" idx="10"/>
          </p:nvPr>
        </p:nvSpPr>
        <p:spPr>
          <a:xfrm>
            <a:off x="1040129" y="421574"/>
            <a:ext cx="9855481" cy="3663871"/>
          </a:xfrm>
        </p:spPr>
        <p:txBody>
          <a:bodyPr/>
          <a:lstStyle/>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Motivation:</a:t>
            </a:r>
          </a:p>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Simulating Statistical Results</a:t>
            </a:r>
          </a:p>
        </p:txBody>
      </p:sp>
      <p:sp>
        <p:nvSpPr>
          <p:cNvPr id="14" name="Rectangle 13">
            <a:extLst>
              <a:ext uri="{FF2B5EF4-FFF2-40B4-BE49-F238E27FC236}">
                <a16:creationId xmlns:a16="http://schemas.microsoft.com/office/drawing/2014/main" id="{6EAFA38C-4603-054F-8F48-1C18642F2E39}"/>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79D50965-1776-304E-9377-31D1CF227EFF}"/>
              </a:ext>
            </a:extLst>
          </p:cNvPr>
          <p:cNvPicPr>
            <a:picLocks noChangeAspect="1"/>
          </p:cNvPicPr>
          <p:nvPr/>
        </p:nvPicPr>
        <p:blipFill>
          <a:blip r:embed="rId3"/>
          <a:stretch>
            <a:fillRect/>
          </a:stretch>
        </p:blipFill>
        <p:spPr>
          <a:xfrm>
            <a:off x="9818849" y="6140577"/>
            <a:ext cx="2372072" cy="566928"/>
          </a:xfrm>
          <a:prstGeom prst="rect">
            <a:avLst/>
          </a:prstGeom>
        </p:spPr>
      </p:pic>
    </p:spTree>
    <p:extLst>
      <p:ext uri="{BB962C8B-B14F-4D97-AF65-F5344CB8AC3E}">
        <p14:creationId xmlns:p14="http://schemas.microsoft.com/office/powerpoint/2010/main" val="91159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04C7-5B8F-3746-A70B-1F03BAA71A91}"/>
              </a:ext>
            </a:extLst>
          </p:cNvPr>
          <p:cNvSpPr>
            <a:spLocks noGrp="1"/>
          </p:cNvSpPr>
          <p:nvPr>
            <p:ph type="title"/>
          </p:nvPr>
        </p:nvSpPr>
        <p:spPr/>
        <p:txBody>
          <a:bodyPr/>
          <a:lstStyle/>
          <a:p>
            <a:r>
              <a:rPr lang="en-US" dirty="0"/>
              <a:t>A more useful program</a:t>
            </a:r>
          </a:p>
        </p:txBody>
      </p:sp>
      <p:pic>
        <p:nvPicPr>
          <p:cNvPr id="10" name="Content Placeholder 9">
            <a:extLst>
              <a:ext uri="{FF2B5EF4-FFF2-40B4-BE49-F238E27FC236}">
                <a16:creationId xmlns:a16="http://schemas.microsoft.com/office/drawing/2014/main" id="{8CFA464F-B2C3-F14C-8DE6-462644C31C4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1014" y="1600200"/>
            <a:ext cx="4781972" cy="4703763"/>
          </a:xfrm>
        </p:spPr>
      </p:pic>
      <p:sp>
        <p:nvSpPr>
          <p:cNvPr id="8" name="Content Placeholder 7">
            <a:extLst>
              <a:ext uri="{FF2B5EF4-FFF2-40B4-BE49-F238E27FC236}">
                <a16:creationId xmlns:a16="http://schemas.microsoft.com/office/drawing/2014/main" id="{FBD40610-151D-8344-97F4-ED5FBCC71628}"/>
              </a:ext>
            </a:extLst>
          </p:cNvPr>
          <p:cNvSpPr>
            <a:spLocks noGrp="1"/>
          </p:cNvSpPr>
          <p:nvPr>
            <p:ph sz="half" idx="2"/>
          </p:nvPr>
        </p:nvSpPr>
        <p:spPr/>
        <p:txBody>
          <a:bodyPr/>
          <a:lstStyle/>
          <a:p>
            <a:r>
              <a:rPr lang="en-US" dirty="0"/>
              <a:t>Contextual – this program will do something different (and useful) whenever it’s called</a:t>
            </a:r>
          </a:p>
          <a:p>
            <a:r>
              <a:rPr lang="en-US" dirty="0"/>
              <a:t>Note “programming” tools:</a:t>
            </a:r>
          </a:p>
          <a:p>
            <a:pPr lvl="1"/>
            <a:r>
              <a:rPr lang="en-US" dirty="0"/>
              <a:t>Wildcards / variable lists</a:t>
            </a:r>
          </a:p>
          <a:p>
            <a:pPr lvl="1"/>
            <a:r>
              <a:rPr lang="en-US" dirty="0"/>
              <a:t>Extended macro functions </a:t>
            </a:r>
            <a:br>
              <a:rPr lang="en-US" dirty="0"/>
            </a:br>
            <a:r>
              <a:rPr lang="en-US" dirty="0"/>
              <a:t>[</a:t>
            </a:r>
            <a:r>
              <a:rPr lang="en-US" dirty="0">
                <a:latin typeface="Courier New" panose="02070309020205020404" pitchFamily="49" charset="0"/>
                <a:cs typeface="Courier New" panose="02070309020205020404" pitchFamily="49" charset="0"/>
              </a:rPr>
              <a:t>h </a:t>
            </a:r>
            <a:r>
              <a:rPr lang="en-US" dirty="0" err="1">
                <a:latin typeface="Courier New" panose="02070309020205020404" pitchFamily="49" charset="0"/>
                <a:cs typeface="Courier New" panose="02070309020205020404" pitchFamily="49" charset="0"/>
              </a:rPr>
              <a:t>extended_fcn</a:t>
            </a:r>
            <a:r>
              <a:rPr lang="en-US" dirty="0"/>
              <a:t>]</a:t>
            </a:r>
          </a:p>
          <a:p>
            <a:pPr lvl="1"/>
            <a:r>
              <a:rPr lang="en-US" dirty="0"/>
              <a:t>On-the-fly evaluations</a:t>
            </a:r>
            <a:br>
              <a:rPr lang="en-US" dirty="0"/>
            </a:br>
            <a:r>
              <a:rPr lang="en-US" dirty="0"/>
              <a:t>[</a:t>
            </a:r>
            <a:r>
              <a:rPr lang="en-US" dirty="0">
                <a:latin typeface="Courier New" panose="02070309020205020404" pitchFamily="49" charset="0"/>
                <a:cs typeface="Courier New" panose="02070309020205020404" pitchFamily="49" charset="0"/>
              </a:rPr>
              <a:t>`= ’</a:t>
            </a:r>
            <a:r>
              <a:rPr lang="en-US" dirty="0"/>
              <a:t>] and [</a:t>
            </a:r>
            <a:r>
              <a:rPr lang="en-US" dirty="0">
                <a:latin typeface="Courier New" panose="02070309020205020404" pitchFamily="49" charset="0"/>
                <a:cs typeface="Courier New" panose="02070309020205020404" pitchFamily="49" charset="0"/>
              </a:rPr>
              <a:t>`: ’</a:t>
            </a:r>
            <a:r>
              <a:rPr lang="en-US" dirty="0"/>
              <a:t>]</a:t>
            </a:r>
          </a:p>
          <a:p>
            <a:r>
              <a:rPr lang="en-US" dirty="0" err="1"/>
              <a:t>Loooooops</a:t>
            </a:r>
            <a:endParaRPr lang="en-US" dirty="0"/>
          </a:p>
        </p:txBody>
      </p:sp>
      <p:sp>
        <p:nvSpPr>
          <p:cNvPr id="7" name="Rectangle 6">
            <a:extLst>
              <a:ext uri="{FF2B5EF4-FFF2-40B4-BE49-F238E27FC236}">
                <a16:creationId xmlns:a16="http://schemas.microsoft.com/office/drawing/2014/main" id="{29329EF2-9AC5-1F47-A283-4B734DB30EE7}"/>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3"/>
              </a:rPr>
              <a:t>DIME Wiki</a:t>
            </a:r>
            <a:endParaRPr lang="en-US" dirty="0">
              <a:latin typeface="Helvetica Neue" panose="02000503000000020004" pitchFamily="2" charset="0"/>
            </a:endParaRPr>
          </a:p>
        </p:txBody>
      </p:sp>
      <p:sp>
        <p:nvSpPr>
          <p:cNvPr id="9" name="TextBox 8">
            <a:extLst>
              <a:ext uri="{FF2B5EF4-FFF2-40B4-BE49-F238E27FC236}">
                <a16:creationId xmlns:a16="http://schemas.microsoft.com/office/drawing/2014/main" id="{A540E526-1F5A-EA40-A61A-BAA09781CD5F}"/>
              </a:ext>
            </a:extLst>
          </p:cNvPr>
          <p:cNvSpPr txBox="1"/>
          <p:nvPr/>
        </p:nvSpPr>
        <p:spPr>
          <a:xfrm>
            <a:off x="3454401" y="6382067"/>
            <a:ext cx="5807235" cy="369332"/>
          </a:xfrm>
          <a:prstGeom prst="rect">
            <a:avLst/>
          </a:prstGeom>
          <a:noFill/>
          <a:ln>
            <a:solidFill>
              <a:schemeClr val="tx1"/>
            </a:solidFill>
          </a:ln>
        </p:spPr>
        <p:txBody>
          <a:bodyPr wrap="square" rtlCol="0">
            <a:spAutoFit/>
          </a:bodyPr>
          <a:lstStyle/>
          <a:p>
            <a:pPr algn="ctr"/>
            <a:r>
              <a:rPr lang="en-US" dirty="0">
                <a:solidFill>
                  <a:schemeClr val="bg1"/>
                </a:solidFill>
                <a:latin typeface="Helvetica Neue" panose="02000503000000020004" pitchFamily="2" charset="0"/>
              </a:rPr>
              <a:t>Exercise: Display “Level #:” before each printed line</a:t>
            </a:r>
          </a:p>
        </p:txBody>
      </p:sp>
      <p:cxnSp>
        <p:nvCxnSpPr>
          <p:cNvPr id="11" name="Straight Connector 10">
            <a:extLst>
              <a:ext uri="{FF2B5EF4-FFF2-40B4-BE49-F238E27FC236}">
                <a16:creationId xmlns:a16="http://schemas.microsoft.com/office/drawing/2014/main" id="{FB666589-85F8-CC7C-7DF6-A9D3405E07D5}"/>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DC07290-ACCB-AD1C-874D-2D41B2DF01D2}"/>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6A2E01-D8AE-67D4-4B04-720FC52CB935}"/>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5" name="Picture 14" descr="A picture containing drawing, food&#10;&#10;Description automatically generated">
            <a:extLst>
              <a:ext uri="{FF2B5EF4-FFF2-40B4-BE49-F238E27FC236}">
                <a16:creationId xmlns:a16="http://schemas.microsoft.com/office/drawing/2014/main" id="{A4B019C0-558A-39A3-F3DF-9E401C73DB80}"/>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839579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D940-BCA6-D345-8B7A-9D7B7F74F561}"/>
              </a:ext>
            </a:extLst>
          </p:cNvPr>
          <p:cNvSpPr>
            <a:spLocks noGrp="1"/>
          </p:cNvSpPr>
          <p:nvPr>
            <p:ph type="title"/>
          </p:nvPr>
        </p:nvSpPr>
        <p:spPr/>
        <p:txBody>
          <a:bodyPr/>
          <a:lstStyle/>
          <a:p>
            <a:r>
              <a:rPr lang="en-US" dirty="0"/>
              <a:t>Power tools: [</a:t>
            </a:r>
            <a:r>
              <a:rPr lang="en-US" dirty="0">
                <a:latin typeface="Courier New" panose="02070309020205020404" pitchFamily="49" charset="0"/>
                <a:cs typeface="Courier New" panose="02070309020205020404" pitchFamily="49" charset="0"/>
              </a:rPr>
              <a:t>syntax</a:t>
            </a:r>
            <a:r>
              <a:rPr lang="en-US" dirty="0"/>
              <a:t>]</a:t>
            </a:r>
          </a:p>
        </p:txBody>
      </p:sp>
      <p:pic>
        <p:nvPicPr>
          <p:cNvPr id="8" name="Content Placeholder 7">
            <a:extLst>
              <a:ext uri="{FF2B5EF4-FFF2-40B4-BE49-F238E27FC236}">
                <a16:creationId xmlns:a16="http://schemas.microsoft.com/office/drawing/2014/main" id="{27BED81F-31D7-ED46-BF74-9FF07C8C945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1021" y="1600200"/>
            <a:ext cx="4621958" cy="4703763"/>
          </a:xfrm>
        </p:spPr>
      </p:pic>
      <p:sp>
        <p:nvSpPr>
          <p:cNvPr id="4" name="Content Placeholder 3">
            <a:extLst>
              <a:ext uri="{FF2B5EF4-FFF2-40B4-BE49-F238E27FC236}">
                <a16:creationId xmlns:a16="http://schemas.microsoft.com/office/drawing/2014/main" id="{680B7844-F92A-F24A-BCD4-C1E1D4A0AD8A}"/>
              </a:ext>
            </a:extLst>
          </p:cNvPr>
          <p:cNvSpPr>
            <a:spLocks noGrp="1"/>
          </p:cNvSpPr>
          <p:nvPr>
            <p:ph sz="half" idx="2"/>
          </p:nvPr>
        </p:nvSpPr>
        <p:spPr/>
        <p:txBody>
          <a:bodyPr>
            <a:normAutofit/>
          </a:bodyPr>
          <a:lstStyle/>
          <a:p>
            <a:r>
              <a:rPr lang="en-US" dirty="0"/>
              <a:t>Notes on [</a:t>
            </a:r>
            <a:r>
              <a:rPr lang="en-US" dirty="0">
                <a:latin typeface="Courier New" panose="02070309020205020404" pitchFamily="49" charset="0"/>
                <a:cs typeface="Courier New" panose="02070309020205020404" pitchFamily="49" charset="0"/>
              </a:rPr>
              <a:t>preserve</a:t>
            </a:r>
            <a:r>
              <a:rPr lang="en-US" dirty="0"/>
              <a:t>]</a:t>
            </a:r>
          </a:p>
          <a:p>
            <a:pPr lvl="1"/>
            <a:r>
              <a:rPr lang="en-US" dirty="0"/>
              <a:t>Affects the entire program</a:t>
            </a:r>
          </a:p>
          <a:p>
            <a:pPr lvl="1"/>
            <a:r>
              <a:rPr lang="en-US" dirty="0"/>
              <a:t>Prevents further [</a:t>
            </a:r>
            <a:r>
              <a:rPr lang="en-US" dirty="0">
                <a:latin typeface="Courier New" panose="02070309020205020404" pitchFamily="49" charset="0"/>
                <a:cs typeface="Courier New" panose="02070309020205020404" pitchFamily="49" charset="0"/>
              </a:rPr>
              <a:t>preserve</a:t>
            </a:r>
            <a:r>
              <a:rPr lang="en-US" dirty="0"/>
              <a:t>]</a:t>
            </a:r>
          </a:p>
          <a:p>
            <a:pPr lvl="1"/>
            <a:r>
              <a:rPr lang="en-US" dirty="0"/>
              <a:t>Will automatically invoke [</a:t>
            </a:r>
            <a:r>
              <a:rPr lang="en-US" dirty="0">
                <a:latin typeface="Courier New" panose="02070309020205020404" pitchFamily="49" charset="0"/>
                <a:cs typeface="Courier New" panose="02070309020205020404" pitchFamily="49" charset="0"/>
              </a:rPr>
              <a:t>restore</a:t>
            </a:r>
            <a:r>
              <a:rPr lang="en-US" dirty="0"/>
              <a:t>] if the program fails or ends (local scope)</a:t>
            </a:r>
          </a:p>
          <a:p>
            <a:pPr lvl="1"/>
            <a:r>
              <a:rPr lang="en-US" dirty="0"/>
              <a:t>Should be placed on Line 8 at 0 indentation (see Wiki version for corrections)</a:t>
            </a:r>
          </a:p>
        </p:txBody>
      </p:sp>
      <p:sp>
        <p:nvSpPr>
          <p:cNvPr id="7" name="Rectangle 6">
            <a:extLst>
              <a:ext uri="{FF2B5EF4-FFF2-40B4-BE49-F238E27FC236}">
                <a16:creationId xmlns:a16="http://schemas.microsoft.com/office/drawing/2014/main" id="{35EE8CB6-31ED-FC49-A779-17B33910C82C}"/>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3"/>
              </a:rPr>
              <a:t>DIME Wiki</a:t>
            </a:r>
            <a:endParaRPr lang="en-US" dirty="0">
              <a:latin typeface="Helvetica Neue" panose="02000503000000020004" pitchFamily="2" charset="0"/>
            </a:endParaRPr>
          </a:p>
        </p:txBody>
      </p:sp>
      <p:cxnSp>
        <p:nvCxnSpPr>
          <p:cNvPr id="10" name="Straight Connector 9">
            <a:extLst>
              <a:ext uri="{FF2B5EF4-FFF2-40B4-BE49-F238E27FC236}">
                <a16:creationId xmlns:a16="http://schemas.microsoft.com/office/drawing/2014/main" id="{D8C2E5D9-99B6-15E1-C4A9-2AD3EA645C56}"/>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982A920-3641-C49A-86F6-B2E78F77F9B8}"/>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pic>
        <p:nvPicPr>
          <p:cNvPr id="12" name="Picture 11" descr="A close up of a sign&#10;&#10;Description automatically generated">
            <a:extLst>
              <a:ext uri="{FF2B5EF4-FFF2-40B4-BE49-F238E27FC236}">
                <a16:creationId xmlns:a16="http://schemas.microsoft.com/office/drawing/2014/main" id="{3561BB26-249D-B905-413D-9176105A626A}"/>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7E422379-D509-65C9-A504-78DD74DC0046}"/>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20178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F7241B-C29E-A95C-A99E-6915E1D73D71}"/>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960ED940-BCA6-D345-8B7A-9D7B7F74F561}"/>
              </a:ext>
            </a:extLst>
          </p:cNvPr>
          <p:cNvSpPr>
            <a:spLocks noGrp="1"/>
          </p:cNvSpPr>
          <p:nvPr>
            <p:ph type="title"/>
          </p:nvPr>
        </p:nvSpPr>
        <p:spPr/>
        <p:txBody>
          <a:bodyPr/>
          <a:lstStyle/>
          <a:p>
            <a:r>
              <a:rPr lang="en-US" dirty="0"/>
              <a:t>Power tools: [</a:t>
            </a:r>
            <a:r>
              <a:rPr lang="en-US" dirty="0">
                <a:latin typeface="Courier New" panose="02070309020205020404" pitchFamily="49" charset="0"/>
                <a:cs typeface="Courier New" panose="02070309020205020404" pitchFamily="49" charset="0"/>
              </a:rPr>
              <a:t>syntax</a:t>
            </a:r>
            <a:r>
              <a:rPr lang="en-US" dirty="0"/>
              <a:t>]</a:t>
            </a:r>
          </a:p>
        </p:txBody>
      </p:sp>
      <p:pic>
        <p:nvPicPr>
          <p:cNvPr id="8" name="Content Placeholder 7">
            <a:extLst>
              <a:ext uri="{FF2B5EF4-FFF2-40B4-BE49-F238E27FC236}">
                <a16:creationId xmlns:a16="http://schemas.microsoft.com/office/drawing/2014/main" id="{27BED81F-31D7-ED46-BF74-9FF07C8C945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91021" y="1600200"/>
            <a:ext cx="4621958" cy="4703763"/>
          </a:xfrm>
        </p:spPr>
      </p:pic>
      <p:sp>
        <p:nvSpPr>
          <p:cNvPr id="4" name="Content Placeholder 3">
            <a:extLst>
              <a:ext uri="{FF2B5EF4-FFF2-40B4-BE49-F238E27FC236}">
                <a16:creationId xmlns:a16="http://schemas.microsoft.com/office/drawing/2014/main" id="{680B7844-F92A-F24A-BCD4-C1E1D4A0AD8A}"/>
              </a:ext>
            </a:extLst>
          </p:cNvPr>
          <p:cNvSpPr>
            <a:spLocks noGrp="1"/>
          </p:cNvSpPr>
          <p:nvPr>
            <p:ph sz="half" idx="2"/>
          </p:nvPr>
        </p:nvSpPr>
        <p:spPr/>
        <p:txBody>
          <a:bodyPr>
            <a:normAutofit fontScale="92500" lnSpcReduction="20000"/>
          </a:bodyPr>
          <a:lstStyle/>
          <a:p>
            <a:r>
              <a:rPr lang="en-US" dirty="0"/>
              <a:t>Use of “</a:t>
            </a:r>
            <a:r>
              <a:rPr lang="en-US" dirty="0">
                <a:latin typeface="Courier New" panose="02070309020205020404" pitchFamily="49" charset="0"/>
                <a:cs typeface="Courier New" panose="02070309020205020404" pitchFamily="49" charset="0"/>
              </a:rPr>
              <a:t>anything</a:t>
            </a:r>
            <a:r>
              <a:rPr lang="en-US" dirty="0"/>
              <a:t>” creates a macro called </a:t>
            </a:r>
            <a:r>
              <a:rPr lang="en-US" dirty="0">
                <a:latin typeface="Courier New" panose="02070309020205020404" pitchFamily="49" charset="0"/>
                <a:cs typeface="Courier New" panose="02070309020205020404" pitchFamily="49" charset="0"/>
              </a:rPr>
              <a:t>`anything’</a:t>
            </a:r>
          </a:p>
          <a:p>
            <a:r>
              <a:rPr lang="en-US" dirty="0">
                <a:cs typeface="Helvetica Neue" panose="02000503000000020004" pitchFamily="2" charset="0"/>
              </a:rPr>
              <a:t>The [</a:t>
            </a:r>
            <a:r>
              <a:rPr lang="en-US" dirty="0">
                <a:latin typeface="Courier New" panose="02070309020205020404" pitchFamily="49" charset="0"/>
                <a:cs typeface="Courier New" panose="02070309020205020404" pitchFamily="49" charset="0"/>
              </a:rPr>
              <a:t>if</a:t>
            </a:r>
            <a:r>
              <a:rPr lang="en-US" dirty="0">
                <a:cs typeface="Helvetica Neue" panose="02000503000000020004" pitchFamily="2" charset="0"/>
              </a:rPr>
              <a:t>] statement also creates a macro, but [</a:t>
            </a:r>
            <a:r>
              <a:rPr lang="en-US" dirty="0">
                <a:latin typeface="Courier New" panose="02070309020205020404" pitchFamily="49" charset="0"/>
                <a:cs typeface="Courier New" panose="02070309020205020404" pitchFamily="49" charset="0"/>
              </a:rPr>
              <a:t>syntax</a:t>
            </a:r>
            <a:r>
              <a:rPr lang="en-US" dirty="0">
                <a:cs typeface="Helvetica Neue" panose="02000503000000020004" pitchFamily="2" charset="0"/>
              </a:rPr>
              <a:t>] will automatically pass it to [</a:t>
            </a:r>
            <a:r>
              <a:rPr lang="en-US" dirty="0" err="1">
                <a:latin typeface="Courier New" panose="02070309020205020404" pitchFamily="49" charset="0"/>
                <a:cs typeface="Courier New" panose="02070309020205020404" pitchFamily="49" charset="0"/>
              </a:rPr>
              <a:t>marksample</a:t>
            </a:r>
            <a:r>
              <a:rPr lang="en-US" dirty="0">
                <a:cs typeface="Helvetica Neue" panose="02000503000000020004" pitchFamily="2" charset="0"/>
              </a:rPr>
              <a:t>] if </a:t>
            </a:r>
            <a:r>
              <a:rPr lang="en-US" dirty="0" err="1">
                <a:cs typeface="Helvetica Neue" panose="02000503000000020004" pitchFamily="2" charset="0"/>
              </a:rPr>
              <a:t>subsetting</a:t>
            </a:r>
            <a:r>
              <a:rPr lang="en-US" dirty="0">
                <a:cs typeface="Helvetica Neue" panose="02000503000000020004" pitchFamily="2" charset="0"/>
              </a:rPr>
              <a:t> is sufficient for your needs</a:t>
            </a:r>
          </a:p>
          <a:p>
            <a:r>
              <a:rPr lang="en-US" dirty="0">
                <a:cs typeface="Helvetica Neue" panose="02000503000000020004" pitchFamily="2" charset="0"/>
              </a:rPr>
              <a:t>Can also use “</a:t>
            </a:r>
            <a:r>
              <a:rPr lang="en-US" dirty="0" err="1">
                <a:latin typeface="Courier New" panose="02070309020205020404" pitchFamily="49" charset="0"/>
                <a:cs typeface="Courier New" panose="02070309020205020404" pitchFamily="49" charset="0"/>
              </a:rPr>
              <a:t>varlist</a:t>
            </a:r>
            <a:r>
              <a:rPr lang="en-US" dirty="0">
                <a:cs typeface="Helvetica Neue" panose="02000503000000020004" pitchFamily="2" charset="0"/>
              </a:rPr>
              <a:t>” to force Stata to check that all entries are variables (instead of anything)</a:t>
            </a:r>
          </a:p>
          <a:p>
            <a:pPr lvl="1"/>
            <a:r>
              <a:rPr lang="en-US" dirty="0">
                <a:cs typeface="Helvetica Neue" panose="02000503000000020004" pitchFamily="2" charset="0"/>
              </a:rPr>
              <a:t>I prefer to use “</a:t>
            </a:r>
            <a:r>
              <a:rPr lang="en-US" dirty="0">
                <a:latin typeface="Courier New" panose="02070309020205020404" pitchFamily="49" charset="0"/>
                <a:cs typeface="Courier New" panose="02070309020205020404" pitchFamily="49" charset="0"/>
              </a:rPr>
              <a:t>anything</a:t>
            </a:r>
            <a:r>
              <a:rPr lang="en-US" dirty="0">
                <a:cs typeface="Helvetica Neue" panose="02000503000000020004" pitchFamily="2" charset="0"/>
              </a:rPr>
              <a:t>” and then have checks later</a:t>
            </a:r>
          </a:p>
          <a:p>
            <a:pPr lvl="1"/>
            <a:r>
              <a:rPr lang="en-US" dirty="0">
                <a:cs typeface="Helvetica Neue" panose="02000503000000020004" pitchFamily="2" charset="0"/>
              </a:rPr>
              <a:t>But others prefer the reverse</a:t>
            </a:r>
          </a:p>
        </p:txBody>
      </p:sp>
      <p:sp>
        <p:nvSpPr>
          <p:cNvPr id="7" name="Right Arrow 6">
            <a:extLst>
              <a:ext uri="{FF2B5EF4-FFF2-40B4-BE49-F238E27FC236}">
                <a16:creationId xmlns:a16="http://schemas.microsoft.com/office/drawing/2014/main" id="{A2B51BA9-E5FF-834D-9685-7B37123886E9}"/>
              </a:ext>
            </a:extLst>
          </p:cNvPr>
          <p:cNvSpPr/>
          <p:nvPr/>
        </p:nvSpPr>
        <p:spPr>
          <a:xfrm>
            <a:off x="165311" y="26670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create</a:t>
            </a:r>
          </a:p>
        </p:txBody>
      </p:sp>
      <p:sp>
        <p:nvSpPr>
          <p:cNvPr id="10" name="Right Arrow 9">
            <a:extLst>
              <a:ext uri="{FF2B5EF4-FFF2-40B4-BE49-F238E27FC236}">
                <a16:creationId xmlns:a16="http://schemas.microsoft.com/office/drawing/2014/main" id="{D9C4FE9C-7523-FB40-AAF8-E24F5145840B}"/>
              </a:ext>
            </a:extLst>
          </p:cNvPr>
          <p:cNvSpPr/>
          <p:nvPr/>
        </p:nvSpPr>
        <p:spPr>
          <a:xfrm>
            <a:off x="372185" y="425157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use</a:t>
            </a:r>
          </a:p>
        </p:txBody>
      </p:sp>
      <p:sp>
        <p:nvSpPr>
          <p:cNvPr id="11" name="Rectangle 10">
            <a:extLst>
              <a:ext uri="{FF2B5EF4-FFF2-40B4-BE49-F238E27FC236}">
                <a16:creationId xmlns:a16="http://schemas.microsoft.com/office/drawing/2014/main" id="{F5A61721-6CCC-0F42-92C5-62CAA136C3B0}"/>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4"/>
              </a:rPr>
              <a:t>DIME Wiki</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95A99F17-C07F-5C83-17D2-EE494C88F0DF}"/>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sign&#10;&#10;Description automatically generated">
            <a:extLst>
              <a:ext uri="{FF2B5EF4-FFF2-40B4-BE49-F238E27FC236}">
                <a16:creationId xmlns:a16="http://schemas.microsoft.com/office/drawing/2014/main" id="{68406D96-3B9B-972B-646F-D021B47A0CD2}"/>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9926D7A2-E097-F647-2BA8-0590055FF75C}"/>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696738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4DA017-25F0-8D46-A985-9BFDA562C98A}"/>
              </a:ext>
            </a:extLst>
          </p:cNvPr>
          <p:cNvSpPr/>
          <p:nvPr/>
        </p:nvSpPr>
        <p:spPr>
          <a:xfrm>
            <a:off x="-74642" y="-116541"/>
            <a:ext cx="12586442" cy="7091082"/>
          </a:xfrm>
          <a:prstGeom prst="rect">
            <a:avLst/>
          </a:prstGeom>
          <a:solidFill>
            <a:srgbClr val="01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1" name="Picture 10">
            <a:extLst>
              <a:ext uri="{FF2B5EF4-FFF2-40B4-BE49-F238E27FC236}">
                <a16:creationId xmlns:a16="http://schemas.microsoft.com/office/drawing/2014/main" id="{2EC4625B-C554-8047-923E-C1EEBFC1B3E4}"/>
              </a:ext>
            </a:extLst>
          </p:cNvPr>
          <p:cNvPicPr>
            <a:picLocks noChangeAspect="1"/>
          </p:cNvPicPr>
          <p:nvPr/>
        </p:nvPicPr>
        <p:blipFill rotWithShape="1">
          <a:blip r:embed="rId2"/>
          <a:srcRect t="43634" r="48208"/>
          <a:stretch/>
        </p:blipFill>
        <p:spPr>
          <a:xfrm>
            <a:off x="9438899" y="0"/>
            <a:ext cx="2753100" cy="3865590"/>
          </a:xfrm>
          <a:prstGeom prst="rect">
            <a:avLst/>
          </a:prstGeom>
        </p:spPr>
      </p:pic>
      <p:pic>
        <p:nvPicPr>
          <p:cNvPr id="12" name="Picture 11">
            <a:extLst>
              <a:ext uri="{FF2B5EF4-FFF2-40B4-BE49-F238E27FC236}">
                <a16:creationId xmlns:a16="http://schemas.microsoft.com/office/drawing/2014/main" id="{DED88D07-5A70-7541-9C41-406D3B184591}"/>
              </a:ext>
            </a:extLst>
          </p:cNvPr>
          <p:cNvPicPr>
            <a:picLocks noChangeAspect="1"/>
          </p:cNvPicPr>
          <p:nvPr/>
        </p:nvPicPr>
        <p:blipFill rotWithShape="1">
          <a:blip r:embed="rId2"/>
          <a:srcRect l="32440" b="50833"/>
          <a:stretch/>
        </p:blipFill>
        <p:spPr>
          <a:xfrm>
            <a:off x="0" y="3486150"/>
            <a:ext cx="3591299" cy="3371850"/>
          </a:xfrm>
          <a:prstGeom prst="rect">
            <a:avLst/>
          </a:prstGeom>
        </p:spPr>
      </p:pic>
      <p:sp>
        <p:nvSpPr>
          <p:cNvPr id="13" name="Text Placeholder 1">
            <a:extLst>
              <a:ext uri="{FF2B5EF4-FFF2-40B4-BE49-F238E27FC236}">
                <a16:creationId xmlns:a16="http://schemas.microsoft.com/office/drawing/2014/main" id="{267C1BD7-1E3B-3D48-AB52-1FA553EE45FE}"/>
              </a:ext>
            </a:extLst>
          </p:cNvPr>
          <p:cNvSpPr>
            <a:spLocks noGrp="1"/>
          </p:cNvSpPr>
          <p:nvPr>
            <p:ph type="body" sz="quarter" idx="10"/>
          </p:nvPr>
        </p:nvSpPr>
        <p:spPr>
          <a:xfrm>
            <a:off x="1074420" y="1377538"/>
            <a:ext cx="9452610" cy="2707908"/>
          </a:xfrm>
        </p:spPr>
        <p:txBody>
          <a:bodyPr/>
          <a:lstStyle/>
          <a:p>
            <a:r>
              <a:rPr lang="en-US" sz="8800" dirty="0"/>
              <a:t>P</a:t>
            </a:r>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rogramming Simulations</a:t>
            </a:r>
          </a:p>
        </p:txBody>
      </p:sp>
      <p:sp>
        <p:nvSpPr>
          <p:cNvPr id="14" name="Rectangle 13">
            <a:extLst>
              <a:ext uri="{FF2B5EF4-FFF2-40B4-BE49-F238E27FC236}">
                <a16:creationId xmlns:a16="http://schemas.microsoft.com/office/drawing/2014/main" id="{6EAFA38C-4603-054F-8F48-1C18642F2E39}"/>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79D50965-1776-304E-9377-31D1CF227EFF}"/>
              </a:ext>
            </a:extLst>
          </p:cNvPr>
          <p:cNvPicPr>
            <a:picLocks noChangeAspect="1"/>
          </p:cNvPicPr>
          <p:nvPr/>
        </p:nvPicPr>
        <p:blipFill>
          <a:blip r:embed="rId3"/>
          <a:stretch>
            <a:fillRect/>
          </a:stretch>
        </p:blipFill>
        <p:spPr>
          <a:xfrm>
            <a:off x="9818849" y="6140577"/>
            <a:ext cx="2372072" cy="566928"/>
          </a:xfrm>
          <a:prstGeom prst="rect">
            <a:avLst/>
          </a:prstGeom>
        </p:spPr>
      </p:pic>
    </p:spTree>
    <p:extLst>
      <p:ext uri="{BB962C8B-B14F-4D97-AF65-F5344CB8AC3E}">
        <p14:creationId xmlns:p14="http://schemas.microsoft.com/office/powerpoint/2010/main" val="351823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0B2AA7-DBA6-713A-2A53-3E678D403C73}"/>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969B3EF8-8C7B-3A4E-BEA4-F552D0936917}"/>
              </a:ext>
            </a:extLst>
          </p:cNvPr>
          <p:cNvSpPr>
            <a:spLocks noGrp="1"/>
          </p:cNvSpPr>
          <p:nvPr>
            <p:ph type="title"/>
          </p:nvPr>
        </p:nvSpPr>
        <p:spPr/>
        <p:txBody>
          <a:bodyPr/>
          <a:lstStyle/>
          <a:p>
            <a:r>
              <a:rPr lang="en-US" dirty="0"/>
              <a:t>Refresher: [</a:t>
            </a:r>
            <a:r>
              <a:rPr lang="en-US" dirty="0">
                <a:latin typeface="Courier New" panose="02070309020205020404" pitchFamily="49" charset="0"/>
                <a:cs typeface="Courier New" panose="02070309020205020404" pitchFamily="49" charset="0"/>
              </a:rPr>
              <a:t>return</a:t>
            </a:r>
            <a:r>
              <a:rPr lang="en-US" dirty="0"/>
              <a:t>] values</a:t>
            </a:r>
          </a:p>
        </p:txBody>
      </p:sp>
      <p:pic>
        <p:nvPicPr>
          <p:cNvPr id="24" name="Content Placeholder 23">
            <a:extLst>
              <a:ext uri="{FF2B5EF4-FFF2-40B4-BE49-F238E27FC236}">
                <a16:creationId xmlns:a16="http://schemas.microsoft.com/office/drawing/2014/main" id="{3671A67C-3B00-ED44-BD9E-BA32CA5A01E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2049618"/>
            <a:ext cx="5384800" cy="3804927"/>
          </a:xfrm>
        </p:spPr>
      </p:pic>
      <p:pic>
        <p:nvPicPr>
          <p:cNvPr id="26" name="Content Placeholder 25">
            <a:extLst>
              <a:ext uri="{FF2B5EF4-FFF2-40B4-BE49-F238E27FC236}">
                <a16:creationId xmlns:a16="http://schemas.microsoft.com/office/drawing/2014/main" id="{984C23E2-322E-C449-B926-D1B8CFE882C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43700" y="2199481"/>
            <a:ext cx="4292600" cy="3505200"/>
          </a:xfrm>
        </p:spPr>
      </p:pic>
      <p:cxnSp>
        <p:nvCxnSpPr>
          <p:cNvPr id="3" name="Straight Connector 2">
            <a:extLst>
              <a:ext uri="{FF2B5EF4-FFF2-40B4-BE49-F238E27FC236}">
                <a16:creationId xmlns:a16="http://schemas.microsoft.com/office/drawing/2014/main" id="{0ABB294B-79C3-84CB-2187-C26E9960C13B}"/>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E75E1A8D-FDB0-3BD3-BB60-F95635F3A27E}"/>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3BC6431B-58E3-AA08-5200-0558E7A81D1C}"/>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547403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1075B-0FA0-F4D8-5AEB-5372AA4EACF8}"/>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969B3EF8-8C7B-3A4E-BEA4-F552D0936917}"/>
              </a:ext>
            </a:extLst>
          </p:cNvPr>
          <p:cNvSpPr>
            <a:spLocks noGrp="1"/>
          </p:cNvSpPr>
          <p:nvPr>
            <p:ph type="title"/>
          </p:nvPr>
        </p:nvSpPr>
        <p:spPr/>
        <p:txBody>
          <a:bodyPr/>
          <a:lstStyle/>
          <a:p>
            <a:r>
              <a:rPr lang="en-US" dirty="0"/>
              <a:t>Refresher: [</a:t>
            </a:r>
            <a:r>
              <a:rPr lang="en-US" dirty="0">
                <a:latin typeface="Courier New" panose="02070309020205020404" pitchFamily="49" charset="0"/>
                <a:cs typeface="Courier New" panose="02070309020205020404" pitchFamily="49" charset="0"/>
              </a:rPr>
              <a:t>return</a:t>
            </a:r>
            <a:r>
              <a:rPr lang="en-US" dirty="0"/>
              <a:t>] values</a:t>
            </a:r>
          </a:p>
        </p:txBody>
      </p:sp>
      <p:pic>
        <p:nvPicPr>
          <p:cNvPr id="14" name="Content Placeholder 13">
            <a:extLst>
              <a:ext uri="{FF2B5EF4-FFF2-40B4-BE49-F238E27FC236}">
                <a16:creationId xmlns:a16="http://schemas.microsoft.com/office/drawing/2014/main" id="{F8E95926-9075-D247-BF1C-DCF2AFD0FC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76570"/>
            <a:ext cx="5384800" cy="4151023"/>
          </a:xfrm>
        </p:spPr>
      </p:pic>
      <p:pic>
        <p:nvPicPr>
          <p:cNvPr id="18" name="Content Placeholder 17">
            <a:extLst>
              <a:ext uri="{FF2B5EF4-FFF2-40B4-BE49-F238E27FC236}">
                <a16:creationId xmlns:a16="http://schemas.microsoft.com/office/drawing/2014/main" id="{305A485C-E0D6-D34C-8E51-FC14C2A499A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09600" y="2205192"/>
            <a:ext cx="5384800" cy="3493778"/>
          </a:xfrm>
        </p:spPr>
      </p:pic>
      <p:cxnSp>
        <p:nvCxnSpPr>
          <p:cNvPr id="3" name="Straight Connector 2">
            <a:extLst>
              <a:ext uri="{FF2B5EF4-FFF2-40B4-BE49-F238E27FC236}">
                <a16:creationId xmlns:a16="http://schemas.microsoft.com/office/drawing/2014/main" id="{B31A5EBC-2052-3016-F3C6-07CDE0216E38}"/>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059020EE-BA69-1568-4B63-8A57380C8AFB}"/>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FC68FCEC-2986-83F2-4EDF-7F0BC84DB9AA}"/>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12487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168DCE9-0C4D-EF41-8CC2-568AAEBC916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6691" b="33469"/>
          <a:stretch/>
        </p:blipFill>
        <p:spPr>
          <a:xfrm>
            <a:off x="1117632" y="1600200"/>
            <a:ext cx="4902170" cy="4790083"/>
          </a:xfrm>
        </p:spPr>
      </p:pic>
      <p:sp>
        <p:nvSpPr>
          <p:cNvPr id="2" name="Title 1">
            <a:extLst>
              <a:ext uri="{FF2B5EF4-FFF2-40B4-BE49-F238E27FC236}">
                <a16:creationId xmlns:a16="http://schemas.microsoft.com/office/drawing/2014/main" id="{D477648B-046F-3846-8EA2-3DA49D91F100}"/>
              </a:ext>
            </a:extLst>
          </p:cNvPr>
          <p:cNvSpPr>
            <a:spLocks noGrp="1"/>
          </p:cNvSpPr>
          <p:nvPr>
            <p:ph type="title"/>
          </p:nvPr>
        </p:nvSpPr>
        <p:spPr/>
        <p:txBody>
          <a:bodyPr/>
          <a:lstStyle/>
          <a:p>
            <a:r>
              <a:rPr lang="en-US" dirty="0"/>
              <a:t>Looping with [</a:t>
            </a:r>
            <a:r>
              <a:rPr lang="en-US" dirty="0">
                <a:latin typeface="Courier New" panose="02070309020205020404" pitchFamily="49" charset="0"/>
                <a:cs typeface="Courier New" panose="02070309020205020404" pitchFamily="49" charset="0"/>
              </a:rPr>
              <a:t>simulate</a:t>
            </a:r>
            <a:r>
              <a:rPr lang="en-US" dirty="0"/>
              <a:t>]</a:t>
            </a:r>
          </a:p>
        </p:txBody>
      </p:sp>
      <p:sp>
        <p:nvSpPr>
          <p:cNvPr id="3" name="Right Arrow 2">
            <a:extLst>
              <a:ext uri="{FF2B5EF4-FFF2-40B4-BE49-F238E27FC236}">
                <a16:creationId xmlns:a16="http://schemas.microsoft.com/office/drawing/2014/main" id="{6C890DFF-89AF-9E46-AA9C-FCFFF8BB8549}"/>
              </a:ext>
            </a:extLst>
          </p:cNvPr>
          <p:cNvSpPr/>
          <p:nvPr/>
        </p:nvSpPr>
        <p:spPr>
          <a:xfrm>
            <a:off x="152400" y="17526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rclass</a:t>
            </a:r>
          </a:p>
        </p:txBody>
      </p:sp>
      <p:sp>
        <p:nvSpPr>
          <p:cNvPr id="9" name="Right Arrow 8">
            <a:extLst>
              <a:ext uri="{FF2B5EF4-FFF2-40B4-BE49-F238E27FC236}">
                <a16:creationId xmlns:a16="http://schemas.microsoft.com/office/drawing/2014/main" id="{E5031F58-ADA8-F247-8F94-3389D20F8DD3}"/>
              </a:ext>
            </a:extLst>
          </p:cNvPr>
          <p:cNvSpPr/>
          <p:nvPr/>
        </p:nvSpPr>
        <p:spPr>
          <a:xfrm>
            <a:off x="152400" y="3894369"/>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return</a:t>
            </a:r>
          </a:p>
        </p:txBody>
      </p:sp>
      <p:sp>
        <p:nvSpPr>
          <p:cNvPr id="13" name="Content Placeholder 12">
            <a:extLst>
              <a:ext uri="{FF2B5EF4-FFF2-40B4-BE49-F238E27FC236}">
                <a16:creationId xmlns:a16="http://schemas.microsoft.com/office/drawing/2014/main" id="{3BD865B0-925F-0D4E-A4B1-0BE5D31B39D9}"/>
              </a:ext>
            </a:extLst>
          </p:cNvPr>
          <p:cNvSpPr>
            <a:spLocks noGrp="1"/>
          </p:cNvSpPr>
          <p:nvPr>
            <p:ph sz="half" idx="2"/>
          </p:nvPr>
        </p:nvSpPr>
        <p:spPr/>
        <p:txBody>
          <a:bodyPr>
            <a:normAutofit lnSpcReduction="10000"/>
          </a:bodyPr>
          <a:lstStyle/>
          <a:p>
            <a:r>
              <a:rPr lang="en-US" dirty="0"/>
              <a:t>Programs that are “r-class” are allowed to return information to the interactive environment</a:t>
            </a:r>
          </a:p>
          <a:p>
            <a:r>
              <a:rPr lang="en-US" dirty="0"/>
              <a:t>You already know [</a:t>
            </a:r>
            <a:r>
              <a:rPr lang="en-US" dirty="0">
                <a:latin typeface="Courier New" panose="02070309020205020404" pitchFamily="49" charset="0"/>
                <a:cs typeface="Courier New" panose="02070309020205020404" pitchFamily="49" charset="0"/>
              </a:rPr>
              <a:t>return list</a:t>
            </a:r>
            <a:r>
              <a:rPr lang="en-US" dirty="0"/>
              <a:t>], [</a:t>
            </a:r>
            <a:r>
              <a:rPr lang="en-US" dirty="0" err="1">
                <a:latin typeface="Courier New" panose="02070309020205020404" pitchFamily="49" charset="0"/>
                <a:cs typeface="Courier New" panose="02070309020205020404" pitchFamily="49" charset="0"/>
              </a:rPr>
              <a:t>ereturn</a:t>
            </a:r>
            <a:r>
              <a:rPr lang="en-US" dirty="0">
                <a:latin typeface="Courier New" panose="02070309020205020404" pitchFamily="49" charset="0"/>
                <a:cs typeface="Courier New" panose="02070309020205020404" pitchFamily="49" charset="0"/>
              </a:rPr>
              <a:t> list</a:t>
            </a:r>
            <a:r>
              <a:rPr lang="en-US" dirty="0"/>
              <a:t>], [</a:t>
            </a:r>
            <a:r>
              <a:rPr lang="en-US" dirty="0" err="1">
                <a:latin typeface="Courier New" panose="02070309020205020404" pitchFamily="49" charset="0"/>
                <a:cs typeface="Courier New" panose="02070309020205020404" pitchFamily="49" charset="0"/>
              </a:rPr>
              <a:t>creturn</a:t>
            </a:r>
            <a:r>
              <a:rPr lang="en-US" dirty="0">
                <a:latin typeface="Courier New" panose="02070309020205020404" pitchFamily="49" charset="0"/>
                <a:cs typeface="Courier New" panose="02070309020205020404" pitchFamily="49" charset="0"/>
              </a:rPr>
              <a:t> list</a:t>
            </a:r>
            <a:r>
              <a:rPr lang="en-US" dirty="0"/>
              <a:t>]</a:t>
            </a:r>
          </a:p>
          <a:p>
            <a:r>
              <a:rPr lang="en-US" dirty="0"/>
              <a:t>This is how to put results into that place</a:t>
            </a:r>
          </a:p>
          <a:p>
            <a:r>
              <a:rPr lang="en-US" dirty="0"/>
              <a:t>[</a:t>
            </a:r>
            <a:r>
              <a:rPr lang="en-US" dirty="0">
                <a:latin typeface="Courier New" panose="02070309020205020404" pitchFamily="49" charset="0"/>
                <a:cs typeface="Courier New" panose="02070309020205020404" pitchFamily="49" charset="0"/>
              </a:rPr>
              <a:t>simulate</a:t>
            </a:r>
            <a:r>
              <a:rPr lang="en-US" dirty="0"/>
              <a:t>] will pull values from iterations into a dataset</a:t>
            </a:r>
          </a:p>
        </p:txBody>
      </p:sp>
      <p:sp>
        <p:nvSpPr>
          <p:cNvPr id="15" name="Rectangle 14">
            <a:extLst>
              <a:ext uri="{FF2B5EF4-FFF2-40B4-BE49-F238E27FC236}">
                <a16:creationId xmlns:a16="http://schemas.microsoft.com/office/drawing/2014/main" id="{D6AC366B-940D-C444-A7A6-D6AF029080A6}"/>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3"/>
              </a:rPr>
              <a:t>https://git.io/JtoiY</a:t>
            </a:r>
            <a:endParaRPr lang="en-US" dirty="0">
              <a:latin typeface="Helvetica Neue" panose="02000503000000020004" pitchFamily="2" charset="0"/>
            </a:endParaRPr>
          </a:p>
        </p:txBody>
      </p:sp>
      <p:cxnSp>
        <p:nvCxnSpPr>
          <p:cNvPr id="4" name="Straight Connector 3">
            <a:extLst>
              <a:ext uri="{FF2B5EF4-FFF2-40B4-BE49-F238E27FC236}">
                <a16:creationId xmlns:a16="http://schemas.microsoft.com/office/drawing/2014/main" id="{D2F65E41-4766-8967-1164-D11F2C0AB6F2}"/>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D0A05A-7BE8-4ADD-8EA5-54F59820044F}"/>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29949EF7-87D0-12EF-5222-FDA8156FDB5A}"/>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B3511A21-DBF4-1688-4623-9749B3A13B17}"/>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95874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7A76F4-C0A3-DB56-1530-17A6BFD85AF3}"/>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D477648B-046F-3846-8EA2-3DA49D91F100}"/>
              </a:ext>
            </a:extLst>
          </p:cNvPr>
          <p:cNvSpPr>
            <a:spLocks noGrp="1"/>
          </p:cNvSpPr>
          <p:nvPr>
            <p:ph type="title"/>
          </p:nvPr>
        </p:nvSpPr>
        <p:spPr/>
        <p:txBody>
          <a:bodyPr/>
          <a:lstStyle/>
          <a:p>
            <a:r>
              <a:rPr lang="en-US" dirty="0"/>
              <a:t>Looping with [</a:t>
            </a:r>
            <a:r>
              <a:rPr lang="en-US" dirty="0">
                <a:latin typeface="Courier New" panose="02070309020205020404" pitchFamily="49" charset="0"/>
                <a:cs typeface="Courier New" panose="02070309020205020404" pitchFamily="49" charset="0"/>
              </a:rPr>
              <a:t>simulate</a:t>
            </a:r>
            <a:r>
              <a:rPr lang="en-US" dirty="0"/>
              <a:t>]</a:t>
            </a:r>
          </a:p>
        </p:txBody>
      </p:sp>
      <p:sp>
        <p:nvSpPr>
          <p:cNvPr id="13" name="Content Placeholder 12">
            <a:extLst>
              <a:ext uri="{FF2B5EF4-FFF2-40B4-BE49-F238E27FC236}">
                <a16:creationId xmlns:a16="http://schemas.microsoft.com/office/drawing/2014/main" id="{99501151-79BE-D94C-9908-1758480C83B4}"/>
              </a:ext>
            </a:extLst>
          </p:cNvPr>
          <p:cNvSpPr>
            <a:spLocks noGrp="1"/>
          </p:cNvSpPr>
          <p:nvPr>
            <p:ph sz="half" idx="2"/>
          </p:nvPr>
        </p:nvSpPr>
        <p:spPr/>
        <p:txBody>
          <a:bodyPr>
            <a:normAutofit lnSpcReduction="10000"/>
          </a:bodyPr>
          <a:lstStyle/>
          <a:p>
            <a:r>
              <a:rPr lang="en-US" dirty="0"/>
              <a:t>Printing output to the console slows Stata down </a:t>
            </a:r>
            <a:r>
              <a:rPr lang="en-US" i="1" dirty="0"/>
              <a:t>a lot</a:t>
            </a:r>
            <a:endParaRPr lang="en-US" dirty="0"/>
          </a:p>
          <a:p>
            <a:r>
              <a:rPr lang="en-US" dirty="0"/>
              <a:t>[</a:t>
            </a:r>
            <a:r>
              <a:rPr lang="en-US" dirty="0">
                <a:latin typeface="Courier New" panose="02070309020205020404" pitchFamily="49" charset="0"/>
                <a:cs typeface="Courier New" panose="02070309020205020404" pitchFamily="49" charset="0"/>
              </a:rPr>
              <a:t>quietly</a:t>
            </a:r>
            <a:r>
              <a:rPr lang="en-US" dirty="0"/>
              <a:t>] will suppress output – use this aggressively</a:t>
            </a:r>
          </a:p>
          <a:p>
            <a:r>
              <a:rPr lang="en-US" i="1" dirty="0"/>
              <a:t>Note</a:t>
            </a:r>
            <a:r>
              <a:rPr lang="en-US" dirty="0"/>
              <a:t>: brackets work!</a:t>
            </a:r>
          </a:p>
          <a:p>
            <a:r>
              <a:rPr lang="en-US" dirty="0"/>
              <a:t>When you are programming bigger commands you’ll need to be a bit more careful (for debugging/reporting), but for now, suppress everything you don’t need to read</a:t>
            </a:r>
          </a:p>
        </p:txBody>
      </p:sp>
      <p:sp>
        <p:nvSpPr>
          <p:cNvPr id="14" name="Rectangle 13">
            <a:extLst>
              <a:ext uri="{FF2B5EF4-FFF2-40B4-BE49-F238E27FC236}">
                <a16:creationId xmlns:a16="http://schemas.microsoft.com/office/drawing/2014/main" id="{26DF29B6-B5CB-B64B-89A4-BCD1F6ECEEB0}"/>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3"/>
              </a:rPr>
              <a:t>https://git.io/JtoiY</a:t>
            </a:r>
            <a:endParaRPr lang="en-US" dirty="0">
              <a:latin typeface="Helvetica Neue" panose="02000503000000020004" pitchFamily="2" charset="0"/>
            </a:endParaRPr>
          </a:p>
        </p:txBody>
      </p:sp>
      <p:cxnSp>
        <p:nvCxnSpPr>
          <p:cNvPr id="4" name="Straight Connector 3">
            <a:extLst>
              <a:ext uri="{FF2B5EF4-FFF2-40B4-BE49-F238E27FC236}">
                <a16:creationId xmlns:a16="http://schemas.microsoft.com/office/drawing/2014/main" id="{329C1D7D-0FC4-6380-8EA7-07250F1C9D8B}"/>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D4595E34-6274-A81D-30F7-18A82FB7C585}"/>
              </a:ext>
            </a:extLst>
          </p:cNvPr>
          <p:cNvPicPr>
            <a:picLocks noChangeAspect="1"/>
          </p:cNvPicPr>
          <p:nvPr/>
        </p:nvPicPr>
        <p:blipFill>
          <a:blip r:embed="rId4"/>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00365010-6C2A-D869-9F80-BDD7842C8DB5}"/>
              </a:ext>
            </a:extLst>
          </p:cNvPr>
          <p:cNvPicPr>
            <a:picLocks noChangeAspect="1"/>
          </p:cNvPicPr>
          <p:nvPr/>
        </p:nvPicPr>
        <p:blipFill>
          <a:blip r:embed="rId5"/>
          <a:stretch>
            <a:fillRect/>
          </a:stretch>
        </p:blipFill>
        <p:spPr>
          <a:xfrm>
            <a:off x="8798609" y="-78462"/>
            <a:ext cx="3558107" cy="850392"/>
          </a:xfrm>
          <a:prstGeom prst="rect">
            <a:avLst/>
          </a:prstGeom>
        </p:spPr>
      </p:pic>
      <p:pic>
        <p:nvPicPr>
          <p:cNvPr id="15" name="Content Placeholder 10">
            <a:extLst>
              <a:ext uri="{FF2B5EF4-FFF2-40B4-BE49-F238E27FC236}">
                <a16:creationId xmlns:a16="http://schemas.microsoft.com/office/drawing/2014/main" id="{6D79711D-D84B-8477-7E42-60BB0B294784}"/>
              </a:ext>
            </a:extLst>
          </p:cNvPr>
          <p:cNvPicPr>
            <a:picLocks noGrp="1" noChangeAspect="1"/>
          </p:cNvPicPr>
          <p:nvPr>
            <p:ph sz="half" idx="1"/>
          </p:nvPr>
        </p:nvPicPr>
        <p:blipFill rotWithShape="1">
          <a:blip r:embed="rId6">
            <a:extLst>
              <a:ext uri="{28A0092B-C50C-407E-A947-70E740481C1C}">
                <a14:useLocalDpi xmlns:a14="http://schemas.microsoft.com/office/drawing/2010/main" val="0"/>
              </a:ext>
            </a:extLst>
          </a:blip>
          <a:srcRect r="26691" b="33469"/>
          <a:stretch/>
        </p:blipFill>
        <p:spPr>
          <a:xfrm>
            <a:off x="1202429" y="1825625"/>
            <a:ext cx="4453141" cy="4351338"/>
          </a:xfrm>
        </p:spPr>
      </p:pic>
      <p:sp>
        <p:nvSpPr>
          <p:cNvPr id="3" name="Right Arrow 2">
            <a:extLst>
              <a:ext uri="{FF2B5EF4-FFF2-40B4-BE49-F238E27FC236}">
                <a16:creationId xmlns:a16="http://schemas.microsoft.com/office/drawing/2014/main" id="{6C890DFF-89AF-9E46-AA9C-FCFFF8BB8549}"/>
              </a:ext>
            </a:extLst>
          </p:cNvPr>
          <p:cNvSpPr/>
          <p:nvPr/>
        </p:nvSpPr>
        <p:spPr>
          <a:xfrm>
            <a:off x="413341" y="2543178"/>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qui</a:t>
            </a:r>
          </a:p>
        </p:txBody>
      </p:sp>
      <p:sp>
        <p:nvSpPr>
          <p:cNvPr id="9" name="Right Arrow 8">
            <a:extLst>
              <a:ext uri="{FF2B5EF4-FFF2-40B4-BE49-F238E27FC236}">
                <a16:creationId xmlns:a16="http://schemas.microsoft.com/office/drawing/2014/main" id="{E5031F58-ADA8-F247-8F94-3389D20F8DD3}"/>
              </a:ext>
            </a:extLst>
          </p:cNvPr>
          <p:cNvSpPr/>
          <p:nvPr/>
        </p:nvSpPr>
        <p:spPr>
          <a:xfrm>
            <a:off x="413341" y="5567799"/>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79852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648B-046F-3846-8EA2-3DA49D91F100}"/>
              </a:ext>
            </a:extLst>
          </p:cNvPr>
          <p:cNvSpPr>
            <a:spLocks noGrp="1"/>
          </p:cNvSpPr>
          <p:nvPr>
            <p:ph type="title"/>
          </p:nvPr>
        </p:nvSpPr>
        <p:spPr/>
        <p:txBody>
          <a:bodyPr/>
          <a:lstStyle/>
          <a:p>
            <a:r>
              <a:rPr lang="en-US" dirty="0"/>
              <a:t>Looping with [</a:t>
            </a:r>
            <a:r>
              <a:rPr lang="en-US" dirty="0">
                <a:latin typeface="Courier New" panose="02070309020205020404" pitchFamily="49" charset="0"/>
                <a:cs typeface="Courier New" panose="02070309020205020404" pitchFamily="49" charset="0"/>
              </a:rPr>
              <a:t>simulate</a:t>
            </a:r>
            <a:r>
              <a:rPr lang="en-US" dirty="0"/>
              <a:t>]</a:t>
            </a:r>
          </a:p>
        </p:txBody>
      </p:sp>
      <p:pic>
        <p:nvPicPr>
          <p:cNvPr id="13" name="Content Placeholder 12">
            <a:extLst>
              <a:ext uri="{FF2B5EF4-FFF2-40B4-BE49-F238E27FC236}">
                <a16:creationId xmlns:a16="http://schemas.microsoft.com/office/drawing/2014/main" id="{5FC895A2-6A01-9945-BDFA-D42A9D7341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63406"/>
            <a:ext cx="5384800" cy="4196516"/>
          </a:xfrm>
        </p:spPr>
      </p:pic>
      <p:pic>
        <p:nvPicPr>
          <p:cNvPr id="15" name="Picture 14">
            <a:extLst>
              <a:ext uri="{FF2B5EF4-FFF2-40B4-BE49-F238E27FC236}">
                <a16:creationId xmlns:a16="http://schemas.microsoft.com/office/drawing/2014/main" id="{425D2B49-30CF-D842-A787-84898E5CD113}"/>
              </a:ext>
            </a:extLst>
          </p:cNvPr>
          <p:cNvPicPr>
            <a:picLocks noChangeAspect="1"/>
          </p:cNvPicPr>
          <p:nvPr/>
        </p:nvPicPr>
        <p:blipFill rotWithShape="1">
          <a:blip r:embed="rId3">
            <a:extLst>
              <a:ext uri="{28A0092B-C50C-407E-A947-70E740481C1C}">
                <a14:useLocalDpi xmlns:a14="http://schemas.microsoft.com/office/drawing/2010/main" val="0"/>
              </a:ext>
            </a:extLst>
          </a:blip>
          <a:srcRect r="70956" b="27550"/>
          <a:stretch/>
        </p:blipFill>
        <p:spPr>
          <a:xfrm>
            <a:off x="8116893" y="2954082"/>
            <a:ext cx="1546214" cy="3005840"/>
          </a:xfrm>
          <a:prstGeom prst="rect">
            <a:avLst/>
          </a:prstGeom>
        </p:spPr>
      </p:pic>
      <p:sp>
        <p:nvSpPr>
          <p:cNvPr id="16" name="Rectangle 15">
            <a:extLst>
              <a:ext uri="{FF2B5EF4-FFF2-40B4-BE49-F238E27FC236}">
                <a16:creationId xmlns:a16="http://schemas.microsoft.com/office/drawing/2014/main" id="{BBFE86B4-F6A8-2A4C-8B44-51C10C8CBE90}"/>
              </a:ext>
            </a:extLst>
          </p:cNvPr>
          <p:cNvSpPr/>
          <p:nvPr/>
        </p:nvSpPr>
        <p:spPr>
          <a:xfrm>
            <a:off x="9575097" y="2954082"/>
            <a:ext cx="2159703" cy="291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17" name="Rectangle 16">
            <a:extLst>
              <a:ext uri="{FF2B5EF4-FFF2-40B4-BE49-F238E27FC236}">
                <a16:creationId xmlns:a16="http://schemas.microsoft.com/office/drawing/2014/main" id="{21E692E9-EA35-BD47-8804-3C184E71E1F7}"/>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4"/>
              </a:rPr>
              <a:t>https://git.io/JtoiY</a:t>
            </a:r>
            <a:endParaRPr lang="en-US" dirty="0">
              <a:latin typeface="Helvetica Neue" panose="02000503000000020004" pitchFamily="2" charset="0"/>
            </a:endParaRPr>
          </a:p>
        </p:txBody>
      </p:sp>
      <p:cxnSp>
        <p:nvCxnSpPr>
          <p:cNvPr id="4" name="Straight Connector 3">
            <a:extLst>
              <a:ext uri="{FF2B5EF4-FFF2-40B4-BE49-F238E27FC236}">
                <a16:creationId xmlns:a16="http://schemas.microsoft.com/office/drawing/2014/main" id="{FB706B52-9667-3B1F-D36E-24E9945C89A8}"/>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8F6A883-2E6B-433E-7A89-38D7DD746CB1}"/>
              </a:ext>
            </a:extLst>
          </p:cNvPr>
          <p:cNvPicPr>
            <a:picLocks noChangeAspect="1"/>
          </p:cNvPicPr>
          <p:nvPr/>
        </p:nvPicPr>
        <p:blipFill rotWithShape="1">
          <a:blip r:embed="rId5"/>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1DBEAB1E-7FBF-810C-4352-B387FD7F4C31}"/>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B2D47A98-7D33-6427-EC28-51E9DC16D88C}"/>
              </a:ext>
            </a:extLst>
          </p:cNvPr>
          <p:cNvPicPr>
            <a:picLocks noChangeAspect="1"/>
          </p:cNvPicPr>
          <p:nvPr/>
        </p:nvPicPr>
        <p:blipFill>
          <a:blip r:embed="rId7"/>
          <a:stretch>
            <a:fillRect/>
          </a:stretch>
        </p:blipFill>
        <p:spPr>
          <a:xfrm>
            <a:off x="8798609" y="-78462"/>
            <a:ext cx="3558107" cy="850392"/>
          </a:xfrm>
          <a:prstGeom prst="rect">
            <a:avLst/>
          </a:prstGeom>
        </p:spPr>
      </p:pic>
      <p:pic>
        <p:nvPicPr>
          <p:cNvPr id="10" name="Content Placeholder 10">
            <a:extLst>
              <a:ext uri="{FF2B5EF4-FFF2-40B4-BE49-F238E27FC236}">
                <a16:creationId xmlns:a16="http://schemas.microsoft.com/office/drawing/2014/main" id="{19CBA5C0-56C8-07D0-D106-6B76BC631BFF}"/>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r="26691" b="33469"/>
          <a:stretch/>
        </p:blipFill>
        <p:spPr>
          <a:xfrm>
            <a:off x="1202429" y="1825625"/>
            <a:ext cx="4453141" cy="4351338"/>
          </a:xfrm>
        </p:spPr>
      </p:pic>
      <p:sp>
        <p:nvSpPr>
          <p:cNvPr id="9" name="Right Arrow 8">
            <a:extLst>
              <a:ext uri="{FF2B5EF4-FFF2-40B4-BE49-F238E27FC236}">
                <a16:creationId xmlns:a16="http://schemas.microsoft.com/office/drawing/2014/main" id="{E5031F58-ADA8-F247-8F94-3389D20F8DD3}"/>
              </a:ext>
            </a:extLst>
          </p:cNvPr>
          <p:cNvSpPr/>
          <p:nvPr/>
        </p:nvSpPr>
        <p:spPr>
          <a:xfrm>
            <a:off x="516629" y="3324946"/>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3" name="Right Arrow 2">
            <a:extLst>
              <a:ext uri="{FF2B5EF4-FFF2-40B4-BE49-F238E27FC236}">
                <a16:creationId xmlns:a16="http://schemas.microsoft.com/office/drawing/2014/main" id="{6C890DFF-89AF-9E46-AA9C-FCFFF8BB8549}"/>
              </a:ext>
            </a:extLst>
          </p:cNvPr>
          <p:cNvSpPr/>
          <p:nvPr/>
        </p:nvSpPr>
        <p:spPr>
          <a:xfrm>
            <a:off x="571411" y="4293754"/>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7151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7BCB6-BAC6-3FFC-8655-7E6726379ECE}"/>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pic>
        <p:nvPicPr>
          <p:cNvPr id="7" name="Picture 6" descr="A close up of a sign&#10;&#10;Description automatically generated">
            <a:extLst>
              <a:ext uri="{FF2B5EF4-FFF2-40B4-BE49-F238E27FC236}">
                <a16:creationId xmlns:a16="http://schemas.microsoft.com/office/drawing/2014/main" id="{92DF39CA-D082-A489-5D8E-4DBCA36B13D0}"/>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2" name="Content Placeholder 11">
            <a:extLst>
              <a:ext uri="{FF2B5EF4-FFF2-40B4-BE49-F238E27FC236}">
                <a16:creationId xmlns:a16="http://schemas.microsoft.com/office/drawing/2014/main" id="{CD2DECC3-1F34-9140-A072-4D50A972D1A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45304" r="33854"/>
          <a:stretch/>
        </p:blipFill>
        <p:spPr>
          <a:xfrm>
            <a:off x="838200" y="1694656"/>
            <a:ext cx="5181600" cy="4613275"/>
          </a:xfrm>
        </p:spPr>
      </p:pic>
      <p:sp>
        <p:nvSpPr>
          <p:cNvPr id="2" name="Title 1">
            <a:extLst>
              <a:ext uri="{FF2B5EF4-FFF2-40B4-BE49-F238E27FC236}">
                <a16:creationId xmlns:a16="http://schemas.microsoft.com/office/drawing/2014/main" id="{D477648B-046F-3846-8EA2-3DA49D91F100}"/>
              </a:ext>
            </a:extLst>
          </p:cNvPr>
          <p:cNvSpPr>
            <a:spLocks noGrp="1"/>
          </p:cNvSpPr>
          <p:nvPr>
            <p:ph type="title"/>
          </p:nvPr>
        </p:nvSpPr>
        <p:spPr/>
        <p:txBody>
          <a:bodyPr/>
          <a:lstStyle/>
          <a:p>
            <a:r>
              <a:rPr lang="en-US" dirty="0"/>
              <a:t>Looping with [</a:t>
            </a:r>
            <a:r>
              <a:rPr lang="en-US" dirty="0">
                <a:latin typeface="Courier New" panose="02070309020205020404" pitchFamily="49" charset="0"/>
                <a:cs typeface="Courier New" panose="02070309020205020404" pitchFamily="49" charset="0"/>
              </a:rPr>
              <a:t>simulate</a:t>
            </a:r>
            <a:r>
              <a:rPr lang="en-US" dirty="0"/>
              <a:t>]</a:t>
            </a:r>
          </a:p>
        </p:txBody>
      </p:sp>
      <p:sp>
        <p:nvSpPr>
          <p:cNvPr id="3" name="Right Arrow 2">
            <a:extLst>
              <a:ext uri="{FF2B5EF4-FFF2-40B4-BE49-F238E27FC236}">
                <a16:creationId xmlns:a16="http://schemas.microsoft.com/office/drawing/2014/main" id="{6C890DFF-89AF-9E46-AA9C-FCFFF8BB8549}"/>
              </a:ext>
            </a:extLst>
          </p:cNvPr>
          <p:cNvSpPr/>
          <p:nvPr/>
        </p:nvSpPr>
        <p:spPr>
          <a:xfrm>
            <a:off x="152400" y="4836975"/>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9" name="Right Arrow 8">
            <a:extLst>
              <a:ext uri="{FF2B5EF4-FFF2-40B4-BE49-F238E27FC236}">
                <a16:creationId xmlns:a16="http://schemas.microsoft.com/office/drawing/2014/main" id="{E5031F58-ADA8-F247-8F94-3389D20F8DD3}"/>
              </a:ext>
            </a:extLst>
          </p:cNvPr>
          <p:cNvSpPr/>
          <p:nvPr/>
        </p:nvSpPr>
        <p:spPr>
          <a:xfrm>
            <a:off x="152400" y="3878509"/>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1" name="Content Placeholder 10">
            <a:extLst>
              <a:ext uri="{FF2B5EF4-FFF2-40B4-BE49-F238E27FC236}">
                <a16:creationId xmlns:a16="http://schemas.microsoft.com/office/drawing/2014/main" id="{DF0AC14C-2678-7841-A0AC-90271AB19DB7}"/>
              </a:ext>
            </a:extLst>
          </p:cNvPr>
          <p:cNvSpPr>
            <a:spLocks noGrp="1"/>
          </p:cNvSpPr>
          <p:nvPr>
            <p:ph sz="half" idx="2"/>
          </p:nvPr>
        </p:nvSpPr>
        <p:spPr/>
        <p:txBody>
          <a:bodyPr/>
          <a:lstStyle/>
          <a:p>
            <a:r>
              <a:rPr lang="en-US" dirty="0"/>
              <a:t>Know your [</a:t>
            </a:r>
            <a:r>
              <a:rPr lang="en-US" dirty="0">
                <a:latin typeface="Courier New" panose="02070309020205020404" pitchFamily="49" charset="0"/>
                <a:cs typeface="Courier New" panose="02070309020205020404" pitchFamily="49" charset="0"/>
              </a:rPr>
              <a:t>matrix</a:t>
            </a:r>
            <a:r>
              <a:rPr lang="en-US" dirty="0"/>
              <a:t>] notation</a:t>
            </a:r>
          </a:p>
          <a:p>
            <a:r>
              <a:rPr lang="en-US" dirty="0"/>
              <a:t>Use line breaks and comments everywhere</a:t>
            </a:r>
          </a:p>
          <a:p>
            <a:r>
              <a:rPr lang="en-US" dirty="0"/>
              <a:t>Use </a:t>
            </a:r>
            <a:r>
              <a:rPr lang="en-US" dirty="0" err="1"/>
              <a:t>tempfiles</a:t>
            </a:r>
            <a:endParaRPr lang="en-US" dirty="0"/>
          </a:p>
          <a:p>
            <a:r>
              <a:rPr lang="en-US" dirty="0"/>
              <a:t>Use locals</a:t>
            </a:r>
          </a:p>
          <a:p>
            <a:r>
              <a:rPr lang="en-US" dirty="0"/>
              <a:t>Sensible variable names</a:t>
            </a:r>
          </a:p>
          <a:p>
            <a:r>
              <a:rPr lang="en-US" dirty="0"/>
              <a:t>Be aware of seeding placement</a:t>
            </a:r>
          </a:p>
          <a:p>
            <a:r>
              <a:rPr lang="en-US" dirty="0"/>
              <a:t>Make pretty graphs! (</a:t>
            </a:r>
            <a:r>
              <a:rPr lang="en-US" dirty="0">
                <a:hlinkClick r:id="rId5"/>
              </a:rPr>
              <a:t>wiki</a:t>
            </a:r>
            <a:r>
              <a:rPr lang="en-US" dirty="0"/>
              <a:t>)</a:t>
            </a:r>
          </a:p>
          <a:p>
            <a:endParaRPr lang="en-US" dirty="0"/>
          </a:p>
        </p:txBody>
      </p:sp>
      <p:sp>
        <p:nvSpPr>
          <p:cNvPr id="14" name="Rectangle 13">
            <a:extLst>
              <a:ext uri="{FF2B5EF4-FFF2-40B4-BE49-F238E27FC236}">
                <a16:creationId xmlns:a16="http://schemas.microsoft.com/office/drawing/2014/main" id="{1D8D3988-936F-9A43-B47E-C3F417533A29}"/>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6"/>
              </a:rPr>
              <a:t>https://git.io/JtoiY</a:t>
            </a: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A3E636A1-017B-88CD-34FA-1EF9C761DE3E}"/>
              </a:ext>
            </a:extLst>
          </p:cNvPr>
          <p:cNvPicPr>
            <a:picLocks noChangeAspect="1"/>
          </p:cNvPicPr>
          <p:nvPr/>
        </p:nvPicPr>
        <p:blipFill>
          <a:blip r:embed="rId7"/>
          <a:stretch>
            <a:fillRect/>
          </a:stretch>
        </p:blipFill>
        <p:spPr>
          <a:xfrm>
            <a:off x="8798609" y="-78462"/>
            <a:ext cx="3558107" cy="850392"/>
          </a:xfrm>
          <a:prstGeom prst="rect">
            <a:avLst/>
          </a:prstGeom>
        </p:spPr>
      </p:pic>
      <p:cxnSp>
        <p:nvCxnSpPr>
          <p:cNvPr id="5" name="Straight Connector 4">
            <a:extLst>
              <a:ext uri="{FF2B5EF4-FFF2-40B4-BE49-F238E27FC236}">
                <a16:creationId xmlns:a16="http://schemas.microsoft.com/office/drawing/2014/main" id="{65601708-E2A6-539D-A52A-2BEF76818784}"/>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39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5F56-8B61-E542-BF36-A32745BAF445}"/>
              </a:ext>
            </a:extLst>
          </p:cNvPr>
          <p:cNvSpPr>
            <a:spLocks noGrp="1"/>
          </p:cNvSpPr>
          <p:nvPr>
            <p:ph type="title"/>
          </p:nvPr>
        </p:nvSpPr>
        <p:spPr/>
        <p:txBody>
          <a:bodyPr/>
          <a:lstStyle/>
          <a:p>
            <a:r>
              <a:rPr lang="en-US" dirty="0">
                <a:solidFill>
                  <a:schemeClr val="bg1"/>
                </a:solidFill>
              </a:rPr>
              <a:t>Statistical concepts: One BIG idea</a:t>
            </a:r>
          </a:p>
        </p:txBody>
      </p:sp>
      <p:sp>
        <p:nvSpPr>
          <p:cNvPr id="5" name="Text Placeholder 4">
            <a:extLst>
              <a:ext uri="{FF2B5EF4-FFF2-40B4-BE49-F238E27FC236}">
                <a16:creationId xmlns:a16="http://schemas.microsoft.com/office/drawing/2014/main" id="{FE2BA68C-E7B6-D041-8BB9-E7E72EBEBE33}"/>
              </a:ext>
            </a:extLst>
          </p:cNvPr>
          <p:cNvSpPr>
            <a:spLocks noGrp="1"/>
          </p:cNvSpPr>
          <p:nvPr>
            <p:ph type="body" idx="1"/>
          </p:nvPr>
        </p:nvSpPr>
        <p:spPr/>
        <p:txBody>
          <a:bodyPr/>
          <a:lstStyle/>
          <a:p>
            <a:r>
              <a:rPr lang="en-US" dirty="0">
                <a:solidFill>
                  <a:schemeClr val="bg1"/>
                </a:solidFill>
              </a:rPr>
              <a:t>Population ~ Parameters</a:t>
            </a:r>
          </a:p>
        </p:txBody>
      </p:sp>
      <p:sp>
        <p:nvSpPr>
          <p:cNvPr id="6" name="Content Placeholder 5">
            <a:extLst>
              <a:ext uri="{FF2B5EF4-FFF2-40B4-BE49-F238E27FC236}">
                <a16:creationId xmlns:a16="http://schemas.microsoft.com/office/drawing/2014/main" id="{A0E758CF-BBA2-0B4E-B0F8-84A466AC1177}"/>
              </a:ext>
            </a:extLst>
          </p:cNvPr>
          <p:cNvSpPr>
            <a:spLocks noGrp="1"/>
          </p:cNvSpPr>
          <p:nvPr>
            <p:ph sz="half" idx="2"/>
          </p:nvPr>
        </p:nvSpPr>
        <p:spPr/>
        <p:txBody>
          <a:bodyPr>
            <a:normAutofit fontScale="92500" lnSpcReduction="20000"/>
          </a:bodyPr>
          <a:lstStyle/>
          <a:p>
            <a:r>
              <a:rPr lang="en-US" dirty="0">
                <a:solidFill>
                  <a:schemeClr val="bg1"/>
                </a:solidFill>
              </a:rPr>
              <a:t>The “population” is the set of all possible realizations of a statistical relationship.</a:t>
            </a:r>
          </a:p>
          <a:p>
            <a:r>
              <a:rPr lang="en-US" dirty="0">
                <a:solidFill>
                  <a:schemeClr val="bg1"/>
                </a:solidFill>
              </a:rPr>
              <a:t>The functional size is infinity, even if there are a fixed number of “real” corresponding objects. </a:t>
            </a:r>
          </a:p>
          <a:p>
            <a:pPr lvl="1"/>
            <a:r>
              <a:rPr lang="en-US" dirty="0">
                <a:solidFill>
                  <a:schemeClr val="bg1"/>
                </a:solidFill>
              </a:rPr>
              <a:t>Don’t worry about “finite-population” stuff </a:t>
            </a:r>
          </a:p>
          <a:p>
            <a:r>
              <a:rPr lang="en-US" dirty="0">
                <a:solidFill>
                  <a:schemeClr val="bg1"/>
                </a:solidFill>
              </a:rPr>
              <a:t>These values (“parameters”) are point-identified: they have a precise value.</a:t>
            </a:r>
          </a:p>
        </p:txBody>
      </p:sp>
      <p:sp>
        <p:nvSpPr>
          <p:cNvPr id="7" name="Text Placeholder 6">
            <a:extLst>
              <a:ext uri="{FF2B5EF4-FFF2-40B4-BE49-F238E27FC236}">
                <a16:creationId xmlns:a16="http://schemas.microsoft.com/office/drawing/2014/main" id="{60F2D3F4-DBB8-084E-BE71-479AA2AAEC52}"/>
              </a:ext>
            </a:extLst>
          </p:cNvPr>
          <p:cNvSpPr>
            <a:spLocks noGrp="1"/>
          </p:cNvSpPr>
          <p:nvPr>
            <p:ph type="body" sz="quarter" idx="3"/>
          </p:nvPr>
        </p:nvSpPr>
        <p:spPr/>
        <p:txBody>
          <a:bodyPr/>
          <a:lstStyle/>
          <a:p>
            <a:r>
              <a:rPr lang="en-US" dirty="0">
                <a:solidFill>
                  <a:schemeClr val="bg1"/>
                </a:solidFill>
              </a:rPr>
              <a:t>Sample ~ Estimates</a:t>
            </a:r>
          </a:p>
        </p:txBody>
      </p:sp>
      <p:sp>
        <p:nvSpPr>
          <p:cNvPr id="8" name="Content Placeholder 7">
            <a:extLst>
              <a:ext uri="{FF2B5EF4-FFF2-40B4-BE49-F238E27FC236}">
                <a16:creationId xmlns:a16="http://schemas.microsoft.com/office/drawing/2014/main" id="{74332738-A5AB-4D48-B919-42D2F43E67E1}"/>
              </a:ext>
            </a:extLst>
          </p:cNvPr>
          <p:cNvSpPr>
            <a:spLocks noGrp="1"/>
          </p:cNvSpPr>
          <p:nvPr>
            <p:ph sz="quarter" idx="4"/>
          </p:nvPr>
        </p:nvSpPr>
        <p:spPr/>
        <p:txBody>
          <a:bodyPr>
            <a:normAutofit fontScale="92500" lnSpcReduction="20000"/>
          </a:bodyPr>
          <a:lstStyle/>
          <a:p>
            <a:r>
              <a:rPr lang="en-US" dirty="0">
                <a:solidFill>
                  <a:schemeClr val="bg1"/>
                </a:solidFill>
              </a:rPr>
              <a:t>A “sample” is some observed subset of the population.</a:t>
            </a:r>
          </a:p>
          <a:p>
            <a:r>
              <a:rPr lang="en-US" dirty="0">
                <a:solidFill>
                  <a:schemeClr val="bg1"/>
                </a:solidFill>
              </a:rPr>
              <a:t>We “estimate” population parameters using sample values</a:t>
            </a:r>
          </a:p>
          <a:p>
            <a:r>
              <a:rPr lang="en-US" dirty="0">
                <a:solidFill>
                  <a:schemeClr val="bg1"/>
                </a:solidFill>
              </a:rPr>
              <a:t>Simple example. There are ~7 billion people in the world, with some exact average height H. We can estimate that parameter H by randomly sampling a subset of people and computing their mean height H*.</a:t>
            </a:r>
          </a:p>
          <a:p>
            <a:endParaRPr lang="en-US" dirty="0">
              <a:solidFill>
                <a:schemeClr val="bg1"/>
              </a:solidFill>
            </a:endParaRPr>
          </a:p>
        </p:txBody>
      </p:sp>
      <p:pic>
        <p:nvPicPr>
          <p:cNvPr id="12" name="Picture 11">
            <a:extLst>
              <a:ext uri="{FF2B5EF4-FFF2-40B4-BE49-F238E27FC236}">
                <a16:creationId xmlns:a16="http://schemas.microsoft.com/office/drawing/2014/main" id="{D942536E-E28D-6B54-07FC-2E2C8E1B1763}"/>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13" name="Straight Connector 12">
            <a:extLst>
              <a:ext uri="{FF2B5EF4-FFF2-40B4-BE49-F238E27FC236}">
                <a16:creationId xmlns:a16="http://schemas.microsoft.com/office/drawing/2014/main" id="{94F0CFD9-68B5-11D8-0B9F-24FDFFA51AA5}"/>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7FEBA81E-2B78-0FB0-3417-823C6AC03F8E}"/>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5" name="Picture 14" descr="A picture containing drawing, food&#10;&#10;Description automatically generated">
            <a:extLst>
              <a:ext uri="{FF2B5EF4-FFF2-40B4-BE49-F238E27FC236}">
                <a16:creationId xmlns:a16="http://schemas.microsoft.com/office/drawing/2014/main" id="{A4F926D8-3A97-D429-1A0A-4A871B6CCDCE}"/>
              </a:ext>
            </a:extLst>
          </p:cNvPr>
          <p:cNvPicPr>
            <a:picLocks noChangeAspect="1"/>
          </p:cNvPicPr>
          <p:nvPr/>
        </p:nvPicPr>
        <p:blipFill>
          <a:blip r:embed="rId4"/>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567442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232BA-0A30-91ED-C712-83A0C8FF562A}"/>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pic>
        <p:nvPicPr>
          <p:cNvPr id="9" name="Content Placeholder 8">
            <a:extLst>
              <a:ext uri="{FF2B5EF4-FFF2-40B4-BE49-F238E27FC236}">
                <a16:creationId xmlns:a16="http://schemas.microsoft.com/office/drawing/2014/main" id="{41B7FE35-4874-674D-85AE-F99178FBB6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438400"/>
            <a:ext cx="5384800" cy="3849625"/>
          </a:xfrm>
        </p:spPr>
      </p:pic>
      <p:sp>
        <p:nvSpPr>
          <p:cNvPr id="2" name="Title 1">
            <a:extLst>
              <a:ext uri="{FF2B5EF4-FFF2-40B4-BE49-F238E27FC236}">
                <a16:creationId xmlns:a16="http://schemas.microsoft.com/office/drawing/2014/main" id="{D477648B-046F-3846-8EA2-3DA49D91F100}"/>
              </a:ext>
            </a:extLst>
          </p:cNvPr>
          <p:cNvSpPr>
            <a:spLocks noGrp="1"/>
          </p:cNvSpPr>
          <p:nvPr>
            <p:ph type="title"/>
          </p:nvPr>
        </p:nvSpPr>
        <p:spPr/>
        <p:txBody>
          <a:bodyPr/>
          <a:lstStyle/>
          <a:p>
            <a:r>
              <a:rPr lang="en-US" dirty="0"/>
              <a:t>Looping with [</a:t>
            </a:r>
            <a:r>
              <a:rPr lang="en-US" dirty="0">
                <a:latin typeface="Courier New" panose="02070309020205020404" pitchFamily="49" charset="0"/>
                <a:cs typeface="Courier New" panose="02070309020205020404" pitchFamily="49" charset="0"/>
              </a:rPr>
              <a:t>simulate</a:t>
            </a:r>
            <a:r>
              <a:rPr lang="en-US" dirty="0"/>
              <a:t>]</a:t>
            </a:r>
          </a:p>
        </p:txBody>
      </p:sp>
      <p:sp>
        <p:nvSpPr>
          <p:cNvPr id="11" name="TextBox 10">
            <a:extLst>
              <a:ext uri="{FF2B5EF4-FFF2-40B4-BE49-F238E27FC236}">
                <a16:creationId xmlns:a16="http://schemas.microsoft.com/office/drawing/2014/main" id="{35A029C1-C8F1-B145-AEC6-69C6DD1FA9C2}"/>
              </a:ext>
            </a:extLst>
          </p:cNvPr>
          <p:cNvSpPr txBox="1"/>
          <p:nvPr/>
        </p:nvSpPr>
        <p:spPr>
          <a:xfrm>
            <a:off x="6781800" y="1792069"/>
            <a:ext cx="4724400" cy="646331"/>
          </a:xfrm>
          <a:prstGeom prst="rect">
            <a:avLst/>
          </a:prstGeom>
          <a:noFill/>
        </p:spPr>
        <p:txBody>
          <a:bodyPr wrap="square" rtlCol="0">
            <a:spAutoFit/>
          </a:bodyPr>
          <a:lstStyle/>
          <a:p>
            <a:r>
              <a:rPr lang="en-US" dirty="0">
                <a:solidFill>
                  <a:schemeClr val="bg1"/>
                </a:solidFill>
                <a:latin typeface="Helvetica Neue" panose="02000503000000020004" pitchFamily="2" charset="0"/>
              </a:rPr>
              <a:t>Distribution of estimated effect sizes </a:t>
            </a:r>
          </a:p>
          <a:p>
            <a:r>
              <a:rPr lang="en-US" dirty="0">
                <a:solidFill>
                  <a:schemeClr val="bg1"/>
                </a:solidFill>
                <a:latin typeface="Helvetica Neue" panose="02000503000000020004" pitchFamily="2" charset="0"/>
              </a:rPr>
              <a:t>(1000 simulations of 100 observations)</a:t>
            </a:r>
          </a:p>
        </p:txBody>
      </p:sp>
      <p:pic>
        <p:nvPicPr>
          <p:cNvPr id="15" name="Content Placeholder 14">
            <a:extLst>
              <a:ext uri="{FF2B5EF4-FFF2-40B4-BE49-F238E27FC236}">
                <a16:creationId xmlns:a16="http://schemas.microsoft.com/office/drawing/2014/main" id="{465E429A-7245-7544-B892-9C67CD3FEDF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117631" y="1600200"/>
            <a:ext cx="4368737" cy="4703763"/>
          </a:xfrm>
        </p:spPr>
      </p:pic>
      <p:sp>
        <p:nvSpPr>
          <p:cNvPr id="16" name="Rectangle 15">
            <a:extLst>
              <a:ext uri="{FF2B5EF4-FFF2-40B4-BE49-F238E27FC236}">
                <a16:creationId xmlns:a16="http://schemas.microsoft.com/office/drawing/2014/main" id="{6F6EAA46-2D8D-FD41-AE21-C7DEDD713C99}"/>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5"/>
              </a:rPr>
              <a:t>https://git.io/JtoiY</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5C4956F0-52DF-26B5-A71E-681C35C3528B}"/>
              </a:ext>
            </a:extLst>
          </p:cNvPr>
          <p:cNvCxnSpPr/>
          <p:nvPr/>
        </p:nvCxnSpPr>
        <p:spPr>
          <a:xfrm>
            <a:off x="402449" y="144364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B454EBA8-94E0-070E-F059-8FAC128E7B4E}"/>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10" name="Picture 9" descr="A picture containing drawing, food&#10;&#10;Description automatically generated">
            <a:extLst>
              <a:ext uri="{FF2B5EF4-FFF2-40B4-BE49-F238E27FC236}">
                <a16:creationId xmlns:a16="http://schemas.microsoft.com/office/drawing/2014/main" id="{C192BE0D-F720-6FFA-0887-70958DE78957}"/>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375411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838995-03BB-8B42-9723-5054600E37B9}"/>
              </a:ext>
            </a:extLst>
          </p:cNvPr>
          <p:cNvSpPr/>
          <p:nvPr/>
        </p:nvSpPr>
        <p:spPr>
          <a:xfrm>
            <a:off x="-71718" y="-80683"/>
            <a:ext cx="12335435" cy="7019365"/>
          </a:xfrm>
          <a:prstGeom prst="rect">
            <a:avLst/>
          </a:prstGeom>
          <a:solidFill>
            <a:srgbClr val="02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8" name="Rectangle 7">
            <a:extLst>
              <a:ext uri="{FF2B5EF4-FFF2-40B4-BE49-F238E27FC236}">
                <a16:creationId xmlns:a16="http://schemas.microsoft.com/office/drawing/2014/main" id="{A617A821-A731-2C4C-9B78-3D4985BE8D45}"/>
              </a:ext>
            </a:extLst>
          </p:cNvPr>
          <p:cNvSpPr/>
          <p:nvPr/>
        </p:nvSpPr>
        <p:spPr>
          <a:xfrm>
            <a:off x="364961" y="365658"/>
            <a:ext cx="11440178" cy="6127740"/>
          </a:xfrm>
          <a:prstGeom prst="rect">
            <a:avLst/>
          </a:prstGeom>
          <a:noFill/>
          <a:ln w="38100">
            <a:solidFill>
              <a:srgbClr val="46B6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9" name="Rectangle 8">
            <a:extLst>
              <a:ext uri="{FF2B5EF4-FFF2-40B4-BE49-F238E27FC236}">
                <a16:creationId xmlns:a16="http://schemas.microsoft.com/office/drawing/2014/main" id="{485C7B02-4D83-7947-AD1D-30E5EE82F927}"/>
              </a:ext>
            </a:extLst>
          </p:cNvPr>
          <p:cNvSpPr/>
          <p:nvPr/>
        </p:nvSpPr>
        <p:spPr>
          <a:xfrm>
            <a:off x="5187612" y="3965112"/>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11" name="Text Placeholder 1">
            <a:extLst>
              <a:ext uri="{FF2B5EF4-FFF2-40B4-BE49-F238E27FC236}">
                <a16:creationId xmlns:a16="http://schemas.microsoft.com/office/drawing/2014/main" id="{C3ACEA79-EFD2-2142-90A7-678E04059C91}"/>
              </a:ext>
            </a:extLst>
          </p:cNvPr>
          <p:cNvSpPr>
            <a:spLocks noGrp="1"/>
          </p:cNvSpPr>
          <p:nvPr>
            <p:ph type="body" sz="quarter" idx="10"/>
          </p:nvPr>
        </p:nvSpPr>
        <p:spPr>
          <a:xfrm>
            <a:off x="2047081" y="2547996"/>
            <a:ext cx="8097837" cy="881004"/>
          </a:xfrm>
        </p:spPr>
        <p:txBody>
          <a:bodyPr/>
          <a:lstStyle/>
          <a:p>
            <a:pPr algn="ctr"/>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THANK YOU</a:t>
            </a:r>
          </a:p>
        </p:txBody>
      </p:sp>
      <p:pic>
        <p:nvPicPr>
          <p:cNvPr id="7" name="Picture 6" descr="A picture containing drawing, food&#10;&#10;Description automatically generated">
            <a:extLst>
              <a:ext uri="{FF2B5EF4-FFF2-40B4-BE49-F238E27FC236}">
                <a16:creationId xmlns:a16="http://schemas.microsoft.com/office/drawing/2014/main" id="{98935A80-EB96-904A-BD08-5B1DEA01E10C}"/>
              </a:ext>
            </a:extLst>
          </p:cNvPr>
          <p:cNvPicPr>
            <a:picLocks noChangeAspect="1"/>
          </p:cNvPicPr>
          <p:nvPr/>
        </p:nvPicPr>
        <p:blipFill>
          <a:blip r:embed="rId2"/>
          <a:stretch>
            <a:fillRect/>
          </a:stretch>
        </p:blipFill>
        <p:spPr>
          <a:xfrm>
            <a:off x="4305996" y="4068962"/>
            <a:ext cx="3558107" cy="850392"/>
          </a:xfrm>
          <a:prstGeom prst="rect">
            <a:avLst/>
          </a:prstGeom>
        </p:spPr>
      </p:pic>
    </p:spTree>
    <p:extLst>
      <p:ext uri="{BB962C8B-B14F-4D97-AF65-F5344CB8AC3E}">
        <p14:creationId xmlns:p14="http://schemas.microsoft.com/office/powerpoint/2010/main" val="349620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4DA017-25F0-8D46-A985-9BFDA562C98A}"/>
              </a:ext>
            </a:extLst>
          </p:cNvPr>
          <p:cNvSpPr/>
          <p:nvPr/>
        </p:nvSpPr>
        <p:spPr>
          <a:xfrm>
            <a:off x="-197226" y="-116541"/>
            <a:ext cx="12586442" cy="7091082"/>
          </a:xfrm>
          <a:prstGeom prst="rect">
            <a:avLst/>
          </a:prstGeom>
          <a:solidFill>
            <a:srgbClr val="01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1" name="Picture 10">
            <a:extLst>
              <a:ext uri="{FF2B5EF4-FFF2-40B4-BE49-F238E27FC236}">
                <a16:creationId xmlns:a16="http://schemas.microsoft.com/office/drawing/2014/main" id="{2EC4625B-C554-8047-923E-C1EEBFC1B3E4}"/>
              </a:ext>
            </a:extLst>
          </p:cNvPr>
          <p:cNvPicPr>
            <a:picLocks noChangeAspect="1"/>
          </p:cNvPicPr>
          <p:nvPr/>
        </p:nvPicPr>
        <p:blipFill rotWithShape="1">
          <a:blip r:embed="rId2"/>
          <a:srcRect t="43634" r="48208"/>
          <a:stretch/>
        </p:blipFill>
        <p:spPr>
          <a:xfrm>
            <a:off x="9438899" y="0"/>
            <a:ext cx="2753100" cy="3865590"/>
          </a:xfrm>
          <a:prstGeom prst="rect">
            <a:avLst/>
          </a:prstGeom>
        </p:spPr>
      </p:pic>
      <p:pic>
        <p:nvPicPr>
          <p:cNvPr id="12" name="Picture 11">
            <a:extLst>
              <a:ext uri="{FF2B5EF4-FFF2-40B4-BE49-F238E27FC236}">
                <a16:creationId xmlns:a16="http://schemas.microsoft.com/office/drawing/2014/main" id="{DED88D07-5A70-7541-9C41-406D3B184591}"/>
              </a:ext>
            </a:extLst>
          </p:cNvPr>
          <p:cNvPicPr>
            <a:picLocks noChangeAspect="1"/>
          </p:cNvPicPr>
          <p:nvPr/>
        </p:nvPicPr>
        <p:blipFill rotWithShape="1">
          <a:blip r:embed="rId2"/>
          <a:srcRect l="32440" b="50833"/>
          <a:stretch/>
        </p:blipFill>
        <p:spPr>
          <a:xfrm>
            <a:off x="0" y="3486150"/>
            <a:ext cx="3591299" cy="3371850"/>
          </a:xfrm>
          <a:prstGeom prst="rect">
            <a:avLst/>
          </a:prstGeom>
        </p:spPr>
      </p:pic>
      <p:sp>
        <p:nvSpPr>
          <p:cNvPr id="13" name="Text Placeholder 1">
            <a:extLst>
              <a:ext uri="{FF2B5EF4-FFF2-40B4-BE49-F238E27FC236}">
                <a16:creationId xmlns:a16="http://schemas.microsoft.com/office/drawing/2014/main" id="{267C1BD7-1E3B-3D48-AB52-1FA553EE45FE}"/>
              </a:ext>
            </a:extLst>
          </p:cNvPr>
          <p:cNvSpPr>
            <a:spLocks noGrp="1"/>
          </p:cNvSpPr>
          <p:nvPr>
            <p:ph type="body" sz="quarter" idx="10"/>
          </p:nvPr>
        </p:nvSpPr>
        <p:spPr>
          <a:xfrm>
            <a:off x="1074420" y="130630"/>
            <a:ext cx="7775327" cy="3954816"/>
          </a:xfrm>
        </p:spPr>
        <p:txBody>
          <a:bodyPr/>
          <a:lstStyle/>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Appendix:</a:t>
            </a:r>
          </a:p>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Serious Stata Programming</a:t>
            </a:r>
          </a:p>
        </p:txBody>
      </p:sp>
      <p:sp>
        <p:nvSpPr>
          <p:cNvPr id="14" name="Rectangle 13">
            <a:extLst>
              <a:ext uri="{FF2B5EF4-FFF2-40B4-BE49-F238E27FC236}">
                <a16:creationId xmlns:a16="http://schemas.microsoft.com/office/drawing/2014/main" id="{6EAFA38C-4603-054F-8F48-1C18642F2E39}"/>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79D50965-1776-304E-9377-31D1CF227EFF}"/>
              </a:ext>
            </a:extLst>
          </p:cNvPr>
          <p:cNvPicPr>
            <a:picLocks noChangeAspect="1"/>
          </p:cNvPicPr>
          <p:nvPr/>
        </p:nvPicPr>
        <p:blipFill>
          <a:blip r:embed="rId3"/>
          <a:stretch>
            <a:fillRect/>
          </a:stretch>
        </p:blipFill>
        <p:spPr>
          <a:xfrm>
            <a:off x="9818849" y="6140577"/>
            <a:ext cx="2372072" cy="566928"/>
          </a:xfrm>
          <a:prstGeom prst="rect">
            <a:avLst/>
          </a:prstGeom>
        </p:spPr>
      </p:pic>
    </p:spTree>
    <p:extLst>
      <p:ext uri="{BB962C8B-B14F-4D97-AF65-F5344CB8AC3E}">
        <p14:creationId xmlns:p14="http://schemas.microsoft.com/office/powerpoint/2010/main" val="2432903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D6FF60-5826-725D-59FF-9361A2F89E08}"/>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7" name="Title 6">
            <a:extLst>
              <a:ext uri="{FF2B5EF4-FFF2-40B4-BE49-F238E27FC236}">
                <a16:creationId xmlns:a16="http://schemas.microsoft.com/office/drawing/2014/main" id="{E1A409B2-C8FE-F84E-965D-56AE68121A12}"/>
              </a:ext>
            </a:extLst>
          </p:cNvPr>
          <p:cNvSpPr>
            <a:spLocks noGrp="1"/>
          </p:cNvSpPr>
          <p:nvPr>
            <p:ph type="title"/>
          </p:nvPr>
        </p:nvSpPr>
        <p:spPr/>
        <p:txBody>
          <a:bodyPr/>
          <a:lstStyle/>
          <a:p>
            <a:r>
              <a:rPr lang="en-US" dirty="0"/>
              <a:t>What are useful programs?</a:t>
            </a:r>
          </a:p>
        </p:txBody>
      </p:sp>
      <p:sp>
        <p:nvSpPr>
          <p:cNvPr id="8" name="Content Placeholder 7">
            <a:extLst>
              <a:ext uri="{FF2B5EF4-FFF2-40B4-BE49-F238E27FC236}">
                <a16:creationId xmlns:a16="http://schemas.microsoft.com/office/drawing/2014/main" id="{C5E5E47E-AD10-A74A-B88A-C2886A414A8B}"/>
              </a:ext>
            </a:extLst>
          </p:cNvPr>
          <p:cNvSpPr>
            <a:spLocks noGrp="1"/>
          </p:cNvSpPr>
          <p:nvPr>
            <p:ph idx="1"/>
          </p:nvPr>
        </p:nvSpPr>
        <p:spPr/>
        <p:txBody>
          <a:bodyPr/>
          <a:lstStyle/>
          <a:p>
            <a:r>
              <a:rPr lang="en-US" dirty="0"/>
              <a:t>Make the same style of graphs over and over</a:t>
            </a:r>
          </a:p>
          <a:p>
            <a:r>
              <a:rPr lang="en-US" dirty="0"/>
              <a:t>Do routine tasks like cleaning strings</a:t>
            </a:r>
          </a:p>
          <a:p>
            <a:r>
              <a:rPr lang="en-US" dirty="0"/>
              <a:t>Print summary statistics or common tables</a:t>
            </a:r>
          </a:p>
          <a:p>
            <a:endParaRPr lang="en-US" dirty="0"/>
          </a:p>
        </p:txBody>
      </p:sp>
      <p:sp>
        <p:nvSpPr>
          <p:cNvPr id="9" name="TextBox 8">
            <a:extLst>
              <a:ext uri="{FF2B5EF4-FFF2-40B4-BE49-F238E27FC236}">
                <a16:creationId xmlns:a16="http://schemas.microsoft.com/office/drawing/2014/main" id="{DA4C2602-A281-1A48-BDD7-993BE633F81B}"/>
              </a:ext>
            </a:extLst>
          </p:cNvPr>
          <p:cNvSpPr txBox="1"/>
          <p:nvPr/>
        </p:nvSpPr>
        <p:spPr>
          <a:xfrm>
            <a:off x="609600" y="1143000"/>
            <a:ext cx="3810000" cy="369332"/>
          </a:xfrm>
          <a:prstGeom prst="rect">
            <a:avLst/>
          </a:prstGeom>
          <a:noFill/>
        </p:spPr>
        <p:txBody>
          <a:bodyPr wrap="square" rtlCol="0">
            <a:spAutoFit/>
          </a:bodyPr>
          <a:lstStyle/>
          <a:p>
            <a:r>
              <a:rPr lang="en-US" dirty="0">
                <a:latin typeface="Helvetica Neue" panose="02000503000000020004" pitchFamily="2" charset="0"/>
                <a:hlinkClick r:id="rId3"/>
              </a:rPr>
              <a:t>github.com/bbdaniels/stata</a:t>
            </a:r>
            <a:r>
              <a:rPr lang="en-US" dirty="0">
                <a:latin typeface="Helvetica Neue" panose="02000503000000020004" pitchFamily="2" charset="0"/>
              </a:rPr>
              <a:t> </a:t>
            </a:r>
          </a:p>
        </p:txBody>
      </p:sp>
      <p:pic>
        <p:nvPicPr>
          <p:cNvPr id="10" name="Picture 9">
            <a:extLst>
              <a:ext uri="{FF2B5EF4-FFF2-40B4-BE49-F238E27FC236}">
                <a16:creationId xmlns:a16="http://schemas.microsoft.com/office/drawing/2014/main" id="{7C196798-FDEE-5C41-B241-7F9D120A6F24}"/>
              </a:ext>
            </a:extLst>
          </p:cNvPr>
          <p:cNvPicPr>
            <a:picLocks noChangeAspect="1"/>
          </p:cNvPicPr>
          <p:nvPr/>
        </p:nvPicPr>
        <p:blipFill>
          <a:blip r:embed="rId4"/>
          <a:stretch>
            <a:fillRect/>
          </a:stretch>
        </p:blipFill>
        <p:spPr>
          <a:xfrm>
            <a:off x="828425" y="4017185"/>
            <a:ext cx="3145900" cy="2286000"/>
          </a:xfrm>
          <a:prstGeom prst="rect">
            <a:avLst/>
          </a:prstGeom>
          <a:ln>
            <a:solidFill>
              <a:schemeClr val="tx1"/>
            </a:solidFill>
          </a:ln>
        </p:spPr>
      </p:pic>
      <p:pic>
        <p:nvPicPr>
          <p:cNvPr id="11" name="Picture 10">
            <a:extLst>
              <a:ext uri="{FF2B5EF4-FFF2-40B4-BE49-F238E27FC236}">
                <a16:creationId xmlns:a16="http://schemas.microsoft.com/office/drawing/2014/main" id="{43475188-7A49-4545-A517-6169E7D698A1}"/>
              </a:ext>
            </a:extLst>
          </p:cNvPr>
          <p:cNvPicPr>
            <a:picLocks noChangeAspect="1"/>
          </p:cNvPicPr>
          <p:nvPr/>
        </p:nvPicPr>
        <p:blipFill>
          <a:blip r:embed="rId5"/>
          <a:stretch>
            <a:fillRect/>
          </a:stretch>
        </p:blipFill>
        <p:spPr>
          <a:xfrm>
            <a:off x="4344891" y="4017185"/>
            <a:ext cx="3176125" cy="2286000"/>
          </a:xfrm>
          <a:prstGeom prst="rect">
            <a:avLst/>
          </a:prstGeom>
          <a:ln>
            <a:solidFill>
              <a:schemeClr val="tx1"/>
            </a:solidFill>
          </a:ln>
        </p:spPr>
      </p:pic>
      <p:pic>
        <p:nvPicPr>
          <p:cNvPr id="12" name="Picture 11">
            <a:extLst>
              <a:ext uri="{FF2B5EF4-FFF2-40B4-BE49-F238E27FC236}">
                <a16:creationId xmlns:a16="http://schemas.microsoft.com/office/drawing/2014/main" id="{72C32085-9C54-824E-9B36-862ECD6A2F8B}"/>
              </a:ext>
            </a:extLst>
          </p:cNvPr>
          <p:cNvPicPr>
            <a:picLocks noChangeAspect="1"/>
          </p:cNvPicPr>
          <p:nvPr/>
        </p:nvPicPr>
        <p:blipFill>
          <a:blip r:embed="rId6"/>
          <a:stretch>
            <a:fillRect/>
          </a:stretch>
        </p:blipFill>
        <p:spPr>
          <a:xfrm>
            <a:off x="7891582" y="4017185"/>
            <a:ext cx="3313313" cy="2286000"/>
          </a:xfrm>
          <a:prstGeom prst="rect">
            <a:avLst/>
          </a:prstGeom>
          <a:ln>
            <a:solidFill>
              <a:schemeClr val="tx1"/>
            </a:solidFill>
          </a:ln>
        </p:spPr>
      </p:pic>
      <p:sp>
        <p:nvSpPr>
          <p:cNvPr id="13" name="TextBox 12">
            <a:extLst>
              <a:ext uri="{FF2B5EF4-FFF2-40B4-BE49-F238E27FC236}">
                <a16:creationId xmlns:a16="http://schemas.microsoft.com/office/drawing/2014/main" id="{EB1C7D1F-B3E4-C54E-87A7-F554B4C8F7DF}"/>
              </a:ext>
            </a:extLst>
          </p:cNvPr>
          <p:cNvSpPr txBox="1"/>
          <p:nvPr/>
        </p:nvSpPr>
        <p:spPr>
          <a:xfrm>
            <a:off x="816500" y="3657600"/>
            <a:ext cx="3145900"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betterbar</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3C30B07-5D24-144C-BEC9-BA848819F821}"/>
              </a:ext>
            </a:extLst>
          </p:cNvPr>
          <p:cNvSpPr txBox="1"/>
          <p:nvPr/>
        </p:nvSpPr>
        <p:spPr>
          <a:xfrm>
            <a:off x="4333259" y="3657600"/>
            <a:ext cx="31459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forest</a:t>
            </a:r>
          </a:p>
        </p:txBody>
      </p:sp>
      <p:sp>
        <p:nvSpPr>
          <p:cNvPr id="15" name="TextBox 14">
            <a:extLst>
              <a:ext uri="{FF2B5EF4-FFF2-40B4-BE49-F238E27FC236}">
                <a16:creationId xmlns:a16="http://schemas.microsoft.com/office/drawing/2014/main" id="{14D071D3-D60F-D94D-B0C3-9958FB781596}"/>
              </a:ext>
            </a:extLst>
          </p:cNvPr>
          <p:cNvSpPr txBox="1"/>
          <p:nvPr/>
        </p:nvSpPr>
        <p:spPr>
          <a:xfrm>
            <a:off x="7872729" y="3657600"/>
            <a:ext cx="3145900"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sumstats</a:t>
            </a:r>
            <a:endParaRPr lang="en-US" dirty="0">
              <a:latin typeface="Courier New" panose="02070309020205020404" pitchFamily="49" charset="0"/>
              <a:cs typeface="Courier New" panose="02070309020205020404" pitchFamily="49" charset="0"/>
            </a:endParaRPr>
          </a:p>
        </p:txBody>
      </p:sp>
      <p:cxnSp>
        <p:nvCxnSpPr>
          <p:cNvPr id="2" name="Straight Connector 1">
            <a:extLst>
              <a:ext uri="{FF2B5EF4-FFF2-40B4-BE49-F238E27FC236}">
                <a16:creationId xmlns:a16="http://schemas.microsoft.com/office/drawing/2014/main" id="{DE31D34E-46C4-3911-FE34-679CE0BDAB19}"/>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sign&#10;&#10;Description automatically generated">
            <a:extLst>
              <a:ext uri="{FF2B5EF4-FFF2-40B4-BE49-F238E27FC236}">
                <a16:creationId xmlns:a16="http://schemas.microsoft.com/office/drawing/2014/main" id="{0659A2DE-43BC-18A8-4A75-BCD703129333}"/>
              </a:ext>
            </a:extLst>
          </p:cNvPr>
          <p:cNvPicPr>
            <a:picLocks noChangeAspect="1"/>
          </p:cNvPicPr>
          <p:nvPr/>
        </p:nvPicPr>
        <p:blipFill>
          <a:blip r:embed="rId7"/>
          <a:stretch>
            <a:fillRect/>
          </a:stretch>
        </p:blipFill>
        <p:spPr>
          <a:xfrm>
            <a:off x="9862178" y="144964"/>
            <a:ext cx="2386126" cy="568125"/>
          </a:xfrm>
          <a:prstGeom prst="rect">
            <a:avLst/>
          </a:prstGeom>
        </p:spPr>
      </p:pic>
      <p:pic>
        <p:nvPicPr>
          <p:cNvPr id="17" name="Picture 16" descr="A picture containing drawing, food&#10;&#10;Description automatically generated">
            <a:extLst>
              <a:ext uri="{FF2B5EF4-FFF2-40B4-BE49-F238E27FC236}">
                <a16:creationId xmlns:a16="http://schemas.microsoft.com/office/drawing/2014/main" id="{81DB9FD7-F8AE-A39A-144D-F59FD1B3EB5B}"/>
              </a:ext>
            </a:extLst>
          </p:cNvPr>
          <p:cNvPicPr>
            <a:picLocks noChangeAspect="1"/>
          </p:cNvPicPr>
          <p:nvPr/>
        </p:nvPicPr>
        <p:blipFill>
          <a:blip r:embed="rId8"/>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273678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6364-7C99-3D4E-8183-DA2DFC660837}"/>
              </a:ext>
            </a:extLst>
          </p:cNvPr>
          <p:cNvSpPr>
            <a:spLocks noGrp="1"/>
          </p:cNvSpPr>
          <p:nvPr>
            <p:ph type="title"/>
          </p:nvPr>
        </p:nvSpPr>
        <p:spPr/>
        <p:txBody>
          <a:bodyPr/>
          <a:lstStyle/>
          <a:p>
            <a:r>
              <a:rPr lang="en-US" dirty="0"/>
              <a:t>Building a useful program</a:t>
            </a:r>
          </a:p>
        </p:txBody>
      </p:sp>
      <p:sp>
        <p:nvSpPr>
          <p:cNvPr id="3" name="Content Placeholder 2">
            <a:extLst>
              <a:ext uri="{FF2B5EF4-FFF2-40B4-BE49-F238E27FC236}">
                <a16:creationId xmlns:a16="http://schemas.microsoft.com/office/drawing/2014/main" id="{8B67CAF0-235B-C34C-806A-BA2A02CB1800}"/>
              </a:ext>
            </a:extLst>
          </p:cNvPr>
          <p:cNvSpPr>
            <a:spLocks noGrp="1"/>
          </p:cNvSpPr>
          <p:nvPr>
            <p:ph idx="1"/>
          </p:nvPr>
        </p:nvSpPr>
        <p:spPr/>
        <p:txBody>
          <a:bodyPr/>
          <a:lstStyle/>
          <a:p>
            <a:r>
              <a:rPr lang="en-US" dirty="0"/>
              <a:t>Let’s build an effect-size visualizer using [</a:t>
            </a:r>
            <a:r>
              <a:rPr lang="en-US" dirty="0" err="1"/>
              <a:t>marginsplot</a:t>
            </a:r>
            <a:r>
              <a:rPr lang="en-US" dirty="0"/>
              <a:t>]</a:t>
            </a:r>
          </a:p>
          <a:p>
            <a:r>
              <a:rPr lang="en-US" dirty="0"/>
              <a:t>Why is this a good candidate?</a:t>
            </a:r>
          </a:p>
          <a:p>
            <a:pPr lvl="1"/>
            <a:r>
              <a:rPr lang="en-US" dirty="0"/>
              <a:t>Easy to understand functionality</a:t>
            </a:r>
          </a:p>
          <a:p>
            <a:pPr lvl="1"/>
            <a:r>
              <a:rPr lang="en-US" dirty="0"/>
              <a:t>Tedious to rewrite all of these things</a:t>
            </a:r>
          </a:p>
          <a:p>
            <a:pPr lvl="1"/>
            <a:r>
              <a:rPr lang="en-US" dirty="0"/>
              <a:t>Graph styling commands are idiosyncratic</a:t>
            </a:r>
          </a:p>
          <a:p>
            <a:pPr lvl="1"/>
            <a:r>
              <a:rPr lang="en-US" dirty="0"/>
              <a:t>Confidence intervals!</a:t>
            </a:r>
          </a:p>
        </p:txBody>
      </p:sp>
      <p:cxnSp>
        <p:nvCxnSpPr>
          <p:cNvPr id="6" name="Straight Connector 5">
            <a:extLst>
              <a:ext uri="{FF2B5EF4-FFF2-40B4-BE49-F238E27FC236}">
                <a16:creationId xmlns:a16="http://schemas.microsoft.com/office/drawing/2014/main" id="{65663515-AC12-C757-5082-188E2A816BB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477DB7A-7184-FBE0-C1A5-A1E2BDF787E2}"/>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97A1519E-F55F-9564-CE22-41D321B0EF10}"/>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0" name="Picture 9" descr="A picture containing drawing, food&#10;&#10;Description automatically generated">
            <a:extLst>
              <a:ext uri="{FF2B5EF4-FFF2-40B4-BE49-F238E27FC236}">
                <a16:creationId xmlns:a16="http://schemas.microsoft.com/office/drawing/2014/main" id="{8E0F4A05-429F-FC3C-FA2F-8795AC67C7C0}"/>
              </a:ext>
            </a:extLst>
          </p:cNvPr>
          <p:cNvPicPr>
            <a:picLocks noChangeAspect="1"/>
          </p:cNvPicPr>
          <p:nvPr/>
        </p:nvPicPr>
        <p:blipFill>
          <a:blip r:embed="rId4"/>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140407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2D4A-EC8C-9F44-8A09-7294394BACFA}"/>
              </a:ext>
            </a:extLst>
          </p:cNvPr>
          <p:cNvSpPr>
            <a:spLocks noGrp="1"/>
          </p:cNvSpPr>
          <p:nvPr>
            <p:ph type="title"/>
          </p:nvPr>
        </p:nvSpPr>
        <p:spPr/>
        <p:txBody>
          <a:bodyPr/>
          <a:lstStyle/>
          <a:p>
            <a:r>
              <a:rPr lang="en-US" dirty="0"/>
              <a:t>Bones and pseudocode</a:t>
            </a:r>
          </a:p>
        </p:txBody>
      </p:sp>
      <p:sp>
        <p:nvSpPr>
          <p:cNvPr id="4" name="Content Placeholder 3">
            <a:extLst>
              <a:ext uri="{FF2B5EF4-FFF2-40B4-BE49-F238E27FC236}">
                <a16:creationId xmlns:a16="http://schemas.microsoft.com/office/drawing/2014/main" id="{58F40214-01EF-9549-8569-83E955FEA4AD}"/>
              </a:ext>
            </a:extLst>
          </p:cNvPr>
          <p:cNvSpPr>
            <a:spLocks noGrp="1"/>
          </p:cNvSpPr>
          <p:nvPr>
            <p:ph sz="half" idx="2"/>
          </p:nvPr>
        </p:nvSpPr>
        <p:spPr/>
        <p:txBody>
          <a:bodyPr/>
          <a:lstStyle/>
          <a:p>
            <a:endParaRPr lang="en-US" dirty="0"/>
          </a:p>
        </p:txBody>
      </p:sp>
      <p:pic>
        <p:nvPicPr>
          <p:cNvPr id="12" name="Content Placeholder 11">
            <a:extLst>
              <a:ext uri="{FF2B5EF4-FFF2-40B4-BE49-F238E27FC236}">
                <a16:creationId xmlns:a16="http://schemas.microsoft.com/office/drawing/2014/main" id="{A8B09221-7139-C24D-B592-9C80B9E0E8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0118" y="1600200"/>
            <a:ext cx="4703763" cy="4703763"/>
          </a:xfrm>
        </p:spPr>
      </p:pic>
      <p:cxnSp>
        <p:nvCxnSpPr>
          <p:cNvPr id="3" name="Straight Connector 2">
            <a:extLst>
              <a:ext uri="{FF2B5EF4-FFF2-40B4-BE49-F238E27FC236}">
                <a16:creationId xmlns:a16="http://schemas.microsoft.com/office/drawing/2014/main" id="{FC781B87-37FD-CE15-45BC-40FB40B9AC07}"/>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48B4679-4FC5-90C5-CDB8-8794503F7346}"/>
              </a:ext>
            </a:extLst>
          </p:cNvPr>
          <p:cNvPicPr>
            <a:picLocks noChangeAspect="1"/>
          </p:cNvPicPr>
          <p:nvPr/>
        </p:nvPicPr>
        <p:blipFill rotWithShape="1">
          <a:blip r:embed="rId3"/>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C41F6DF8-0943-F5E1-BF8F-92F4B8DCE8C7}"/>
              </a:ext>
            </a:extLst>
          </p:cNvPr>
          <p:cNvPicPr>
            <a:picLocks noChangeAspect="1"/>
          </p:cNvPicPr>
          <p:nvPr/>
        </p:nvPicPr>
        <p:blipFill>
          <a:blip r:embed="rId4"/>
          <a:stretch>
            <a:fillRect/>
          </a:stretch>
        </p:blipFill>
        <p:spPr>
          <a:xfrm>
            <a:off x="9862178" y="144964"/>
            <a:ext cx="2386126" cy="568125"/>
          </a:xfrm>
          <a:prstGeom prst="rect">
            <a:avLst/>
          </a:prstGeom>
        </p:spPr>
      </p:pic>
      <p:pic>
        <p:nvPicPr>
          <p:cNvPr id="10" name="Picture 9" descr="A picture containing drawing, food&#10;&#10;Description automatically generated">
            <a:extLst>
              <a:ext uri="{FF2B5EF4-FFF2-40B4-BE49-F238E27FC236}">
                <a16:creationId xmlns:a16="http://schemas.microsoft.com/office/drawing/2014/main" id="{318289C2-D1A8-0478-E4FB-49E71BE2CFB3}"/>
              </a:ext>
            </a:extLst>
          </p:cNvPr>
          <p:cNvPicPr>
            <a:picLocks noChangeAspect="1"/>
          </p:cNvPicPr>
          <p:nvPr/>
        </p:nvPicPr>
        <p:blipFill>
          <a:blip r:embed="rId5"/>
          <a:stretch>
            <a:fillRect/>
          </a:stretch>
        </p:blipFill>
        <p:spPr>
          <a:xfrm>
            <a:off x="8798609" y="-78462"/>
            <a:ext cx="3558107" cy="850392"/>
          </a:xfrm>
          <a:prstGeom prst="rect">
            <a:avLst/>
          </a:prstGeom>
        </p:spPr>
      </p:pic>
    </p:spTree>
    <p:extLst>
      <p:ext uri="{BB962C8B-B14F-4D97-AF65-F5344CB8AC3E}">
        <p14:creationId xmlns:p14="http://schemas.microsoft.com/office/powerpoint/2010/main" val="1035059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B320A-0CF4-836A-D45B-FDAFF0030892}"/>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9FD33BCD-9A23-B140-BFD9-E3D345B2CFEA}"/>
              </a:ext>
            </a:extLst>
          </p:cNvPr>
          <p:cNvSpPr>
            <a:spLocks noGrp="1"/>
          </p:cNvSpPr>
          <p:nvPr>
            <p:ph type="title"/>
          </p:nvPr>
        </p:nvSpPr>
        <p:spPr/>
        <p:txBody>
          <a:bodyPr/>
          <a:lstStyle/>
          <a:p>
            <a:r>
              <a:rPr lang="en-US" dirty="0"/>
              <a:t>The easy part: linear regression</a:t>
            </a:r>
          </a:p>
        </p:txBody>
      </p:sp>
      <p:pic>
        <p:nvPicPr>
          <p:cNvPr id="8" name="Content Placeholder 7">
            <a:extLst>
              <a:ext uri="{FF2B5EF4-FFF2-40B4-BE49-F238E27FC236}">
                <a16:creationId xmlns:a16="http://schemas.microsoft.com/office/drawing/2014/main" id="{C53FAB58-EB3B-774D-9FE6-56C3D7C71AE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978205"/>
            <a:ext cx="5384800" cy="3947752"/>
          </a:xfrm>
        </p:spPr>
      </p:pic>
      <p:pic>
        <p:nvPicPr>
          <p:cNvPr id="10" name="Content Placeholder 9">
            <a:extLst>
              <a:ext uri="{FF2B5EF4-FFF2-40B4-BE49-F238E27FC236}">
                <a16:creationId xmlns:a16="http://schemas.microsoft.com/office/drawing/2014/main" id="{616BC260-7F80-A848-9E00-4BFC3E1C67B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2449535"/>
            <a:ext cx="5384800" cy="3005092"/>
          </a:xfrm>
        </p:spPr>
      </p:pic>
      <p:sp>
        <p:nvSpPr>
          <p:cNvPr id="11" name="Rectangle 10">
            <a:extLst>
              <a:ext uri="{FF2B5EF4-FFF2-40B4-BE49-F238E27FC236}">
                <a16:creationId xmlns:a16="http://schemas.microsoft.com/office/drawing/2014/main" id="{5E040266-5D9C-C74F-BF91-1086CF9AE93C}"/>
              </a:ext>
            </a:extLst>
          </p:cNvPr>
          <p:cNvSpPr/>
          <p:nvPr/>
        </p:nvSpPr>
        <p:spPr>
          <a:xfrm>
            <a:off x="6197600" y="1550451"/>
            <a:ext cx="5698996" cy="369332"/>
          </a:xfrm>
          <a:prstGeom prst="rect">
            <a:avLst/>
          </a:prstGeom>
        </p:spPr>
        <p:txBody>
          <a:bodyPr wrap="none">
            <a:spAutoFit/>
          </a:bodyPr>
          <a:lstStyle/>
          <a:p>
            <a:r>
              <a:rPr lang="en-US" dirty="0" err="1">
                <a:latin typeface="Courier New" panose="02070309020205020404" pitchFamily="49" charset="0"/>
                <a:cs typeface="Courier New" panose="02070309020205020404" pitchFamily="49" charset="0"/>
              </a:rPr>
              <a:t>regmargins</a:t>
            </a:r>
            <a:r>
              <a:rPr lang="en-US" dirty="0">
                <a:latin typeface="Courier New" panose="02070309020205020404" pitchFamily="49" charset="0"/>
                <a:cs typeface="Courier New" panose="02070309020205020404" pitchFamily="49" charset="0"/>
              </a:rPr>
              <a:t> headroom </a:t>
            </a:r>
            <a:r>
              <a:rPr lang="en-US" dirty="0" err="1">
                <a:latin typeface="Courier New" panose="02070309020205020404" pitchFamily="49" charset="0"/>
                <a:cs typeface="Courier New" panose="02070309020205020404" pitchFamily="49" charset="0"/>
              </a:rPr>
              <a:t>i.foreign</a:t>
            </a:r>
            <a:r>
              <a:rPr lang="en-US" dirty="0">
                <a:latin typeface="Courier New" panose="02070309020205020404" pitchFamily="49" charset="0"/>
                <a:cs typeface="Courier New" panose="02070309020205020404" pitchFamily="49" charset="0"/>
              </a:rPr>
              <a:t> rep78 turn</a:t>
            </a:r>
          </a:p>
        </p:txBody>
      </p:sp>
      <p:cxnSp>
        <p:nvCxnSpPr>
          <p:cNvPr id="3" name="Straight Connector 2">
            <a:extLst>
              <a:ext uri="{FF2B5EF4-FFF2-40B4-BE49-F238E27FC236}">
                <a16:creationId xmlns:a16="http://schemas.microsoft.com/office/drawing/2014/main" id="{51C46AA2-C0D4-984D-5EF6-6F4DDC75225C}"/>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EA4679C8-B05B-C2B5-93A6-074CABFEE29D}"/>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D964307B-7D7C-5C7F-4B29-292FD54C0010}"/>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505049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E3E467-AF46-AD85-B67F-6D8EAD9F6E9F}"/>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71F52E50-DABF-134F-A910-27A8DFF39D93}"/>
              </a:ext>
            </a:extLst>
          </p:cNvPr>
          <p:cNvSpPr>
            <a:spLocks noGrp="1"/>
          </p:cNvSpPr>
          <p:nvPr>
            <p:ph type="title"/>
          </p:nvPr>
        </p:nvSpPr>
        <p:spPr/>
        <p:txBody>
          <a:bodyPr/>
          <a:lstStyle/>
          <a:p>
            <a:r>
              <a:rPr lang="en-US" dirty="0"/>
              <a:t>Juggling locals to parse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a:t>
            </a:r>
          </a:p>
        </p:txBody>
      </p:sp>
      <p:pic>
        <p:nvPicPr>
          <p:cNvPr id="8" name="Content Placeholder 7">
            <a:extLst>
              <a:ext uri="{FF2B5EF4-FFF2-40B4-BE49-F238E27FC236}">
                <a16:creationId xmlns:a16="http://schemas.microsoft.com/office/drawing/2014/main" id="{835196A4-1847-B744-B434-F556C42CEF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1978205"/>
            <a:ext cx="5384800" cy="3947752"/>
          </a:xfrm>
        </p:spPr>
      </p:pic>
      <p:pic>
        <p:nvPicPr>
          <p:cNvPr id="10" name="Content Placeholder 9">
            <a:extLst>
              <a:ext uri="{FF2B5EF4-FFF2-40B4-BE49-F238E27FC236}">
                <a16:creationId xmlns:a16="http://schemas.microsoft.com/office/drawing/2014/main" id="{E630DE05-C467-8043-BF3D-970F1E8ECB5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2682629"/>
            <a:ext cx="5384800" cy="2538904"/>
          </a:xfrm>
        </p:spPr>
      </p:pic>
      <p:sp>
        <p:nvSpPr>
          <p:cNvPr id="11" name="Rectangle 10">
            <a:extLst>
              <a:ext uri="{FF2B5EF4-FFF2-40B4-BE49-F238E27FC236}">
                <a16:creationId xmlns:a16="http://schemas.microsoft.com/office/drawing/2014/main" id="{E7DADBC8-E55B-A642-9FF6-B7C9380ED5CA}"/>
              </a:ext>
            </a:extLst>
          </p:cNvPr>
          <p:cNvSpPr/>
          <p:nvPr/>
        </p:nvSpPr>
        <p:spPr>
          <a:xfrm>
            <a:off x="6197600" y="1550451"/>
            <a:ext cx="5698996" cy="369332"/>
          </a:xfrm>
          <a:prstGeom prst="rect">
            <a:avLst/>
          </a:prstGeom>
        </p:spPr>
        <p:txBody>
          <a:bodyPr wrap="none">
            <a:spAutoFit/>
          </a:bodyPr>
          <a:lstStyle/>
          <a:p>
            <a:r>
              <a:rPr lang="en-US" dirty="0" err="1">
                <a:latin typeface="Courier New" panose="02070309020205020404" pitchFamily="49" charset="0"/>
                <a:cs typeface="Courier New" panose="02070309020205020404" pitchFamily="49" charset="0"/>
              </a:rPr>
              <a:t>regmargins</a:t>
            </a:r>
            <a:r>
              <a:rPr lang="en-US" dirty="0">
                <a:latin typeface="Courier New" panose="02070309020205020404" pitchFamily="49" charset="0"/>
                <a:cs typeface="Courier New" panose="02070309020205020404" pitchFamily="49" charset="0"/>
              </a:rPr>
              <a:t> headroom </a:t>
            </a:r>
            <a:r>
              <a:rPr lang="en-US" dirty="0" err="1">
                <a:latin typeface="Courier New" panose="02070309020205020404" pitchFamily="49" charset="0"/>
                <a:cs typeface="Courier New" panose="02070309020205020404" pitchFamily="49" charset="0"/>
              </a:rPr>
              <a:t>i.foreign</a:t>
            </a:r>
            <a:r>
              <a:rPr lang="en-US" dirty="0">
                <a:latin typeface="Courier New" panose="02070309020205020404" pitchFamily="49" charset="0"/>
                <a:cs typeface="Courier New" panose="02070309020205020404" pitchFamily="49" charset="0"/>
              </a:rPr>
              <a:t> rep78 turn</a:t>
            </a:r>
          </a:p>
        </p:txBody>
      </p:sp>
      <p:cxnSp>
        <p:nvCxnSpPr>
          <p:cNvPr id="3" name="Straight Connector 2">
            <a:extLst>
              <a:ext uri="{FF2B5EF4-FFF2-40B4-BE49-F238E27FC236}">
                <a16:creationId xmlns:a16="http://schemas.microsoft.com/office/drawing/2014/main" id="{FADE59BB-0015-1AAF-A447-5A5A6C183A8D}"/>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564EAE4D-1EFE-32E6-D325-1E21357CD2B8}"/>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A6804C58-BB3D-A113-4517-7A96650D137F}"/>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145388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0C198-DC55-C021-EFE1-F3F9DFF9F43C}"/>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4FB87D19-6B2E-3942-AD70-4EC784D7135A}"/>
              </a:ext>
            </a:extLst>
          </p:cNvPr>
          <p:cNvSpPr>
            <a:spLocks noGrp="1"/>
          </p:cNvSpPr>
          <p:nvPr>
            <p:ph type="title"/>
          </p:nvPr>
        </p:nvSpPr>
        <p:spPr/>
        <p:txBody>
          <a:bodyPr/>
          <a:lstStyle/>
          <a:p>
            <a:r>
              <a:rPr lang="en-US" dirty="0"/>
              <a:t>The payoff: A graph we can use…</a:t>
            </a:r>
          </a:p>
        </p:txBody>
      </p:sp>
      <p:pic>
        <p:nvPicPr>
          <p:cNvPr id="14" name="Content Placeholder 13">
            <a:extLst>
              <a:ext uri="{FF2B5EF4-FFF2-40B4-BE49-F238E27FC236}">
                <a16:creationId xmlns:a16="http://schemas.microsoft.com/office/drawing/2014/main" id="{23A9A8D4-A72F-B442-AF41-5D05782818E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85147"/>
            <a:ext cx="5384800" cy="4133869"/>
          </a:xfrm>
        </p:spPr>
      </p:pic>
      <p:pic>
        <p:nvPicPr>
          <p:cNvPr id="12" name="Content Placeholder 11">
            <a:extLst>
              <a:ext uri="{FF2B5EF4-FFF2-40B4-BE49-F238E27FC236}">
                <a16:creationId xmlns:a16="http://schemas.microsoft.com/office/drawing/2014/main" id="{66DE114D-2BFD-9A40-ADA2-B38BF4A80B4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09600" y="1798161"/>
            <a:ext cx="5384800" cy="4307840"/>
          </a:xfrm>
        </p:spPr>
      </p:pic>
      <p:sp>
        <p:nvSpPr>
          <p:cNvPr id="15" name="Rectangle 14">
            <a:extLst>
              <a:ext uri="{FF2B5EF4-FFF2-40B4-BE49-F238E27FC236}">
                <a16:creationId xmlns:a16="http://schemas.microsoft.com/office/drawing/2014/main" id="{02BBAC79-F8B3-8246-B94A-459ECBF9A6C3}"/>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5"/>
              </a:rPr>
              <a:t>https://git.io/JtoiY</a:t>
            </a:r>
            <a:endParaRPr lang="en-US" dirty="0">
              <a:latin typeface="Helvetica Neue" panose="02000503000000020004" pitchFamily="2" charset="0"/>
            </a:endParaRPr>
          </a:p>
        </p:txBody>
      </p:sp>
      <p:sp>
        <p:nvSpPr>
          <p:cNvPr id="16" name="Rectangle 15">
            <a:extLst>
              <a:ext uri="{FF2B5EF4-FFF2-40B4-BE49-F238E27FC236}">
                <a16:creationId xmlns:a16="http://schemas.microsoft.com/office/drawing/2014/main" id="{731282D4-7D1E-574A-B68F-DB2CA5C4F535}"/>
              </a:ext>
            </a:extLst>
          </p:cNvPr>
          <p:cNvSpPr/>
          <p:nvPr/>
        </p:nvSpPr>
        <p:spPr>
          <a:xfrm>
            <a:off x="6130636" y="5894009"/>
            <a:ext cx="5619102" cy="646331"/>
          </a:xfrm>
          <a:prstGeom prst="rect">
            <a:avLst/>
          </a:prstGeom>
        </p:spPr>
        <p:txBody>
          <a:bodyPr wrap="none">
            <a:spAutoFit/>
          </a:bodyPr>
          <a:lstStyle/>
          <a:p>
            <a:r>
              <a:rPr lang="en-US" dirty="0">
                <a:latin typeface="Helvetica Neue" panose="02000503000000020004" pitchFamily="2" charset="0"/>
              </a:rPr>
              <a:t>Basic graph styling handled by scheme from: </a:t>
            </a:r>
          </a:p>
          <a:p>
            <a:r>
              <a:rPr lang="en-US" dirty="0">
                <a:latin typeface="Helvetica Neue" panose="02000503000000020004" pitchFamily="2" charset="0"/>
                <a:hlinkClick r:id="rId6"/>
              </a:rPr>
              <a:t>http://gray.kimbrough.info/uncluttered-stata-graphs/</a:t>
            </a:r>
            <a:r>
              <a:rPr lang="en-US" dirty="0">
                <a:latin typeface="Helvetica Neue" panose="02000503000000020004" pitchFamily="2" charset="0"/>
              </a:rPr>
              <a:t> </a:t>
            </a:r>
          </a:p>
        </p:txBody>
      </p:sp>
      <p:sp>
        <p:nvSpPr>
          <p:cNvPr id="17" name="Rectangle 16">
            <a:extLst>
              <a:ext uri="{FF2B5EF4-FFF2-40B4-BE49-F238E27FC236}">
                <a16:creationId xmlns:a16="http://schemas.microsoft.com/office/drawing/2014/main" id="{D3169786-AB80-5F41-8287-E786E0DCAAA9}"/>
              </a:ext>
            </a:extLst>
          </p:cNvPr>
          <p:cNvSpPr/>
          <p:nvPr/>
        </p:nvSpPr>
        <p:spPr>
          <a:xfrm>
            <a:off x="6197600" y="1550451"/>
            <a:ext cx="5698996" cy="369332"/>
          </a:xfrm>
          <a:prstGeom prst="rect">
            <a:avLst/>
          </a:prstGeom>
        </p:spPr>
        <p:txBody>
          <a:bodyPr wrap="none">
            <a:spAutoFit/>
          </a:bodyPr>
          <a:lstStyle/>
          <a:p>
            <a:r>
              <a:rPr lang="en-US" dirty="0" err="1">
                <a:latin typeface="Courier New" panose="02070309020205020404" pitchFamily="49" charset="0"/>
                <a:cs typeface="Courier New" panose="02070309020205020404" pitchFamily="49" charset="0"/>
              </a:rPr>
              <a:t>regmargins</a:t>
            </a:r>
            <a:r>
              <a:rPr lang="en-US" dirty="0">
                <a:latin typeface="Courier New" panose="02070309020205020404" pitchFamily="49" charset="0"/>
                <a:cs typeface="Courier New" panose="02070309020205020404" pitchFamily="49" charset="0"/>
              </a:rPr>
              <a:t> headroom </a:t>
            </a:r>
            <a:r>
              <a:rPr lang="en-US" dirty="0" err="1">
                <a:latin typeface="Courier New" panose="02070309020205020404" pitchFamily="49" charset="0"/>
                <a:cs typeface="Courier New" panose="02070309020205020404" pitchFamily="49" charset="0"/>
              </a:rPr>
              <a:t>i.foreign</a:t>
            </a:r>
            <a:r>
              <a:rPr lang="en-US" dirty="0">
                <a:latin typeface="Courier New" panose="02070309020205020404" pitchFamily="49" charset="0"/>
                <a:cs typeface="Courier New" panose="02070309020205020404" pitchFamily="49" charset="0"/>
              </a:rPr>
              <a:t> rep78 turn</a:t>
            </a:r>
          </a:p>
        </p:txBody>
      </p:sp>
      <p:cxnSp>
        <p:nvCxnSpPr>
          <p:cNvPr id="3" name="Straight Connector 2">
            <a:extLst>
              <a:ext uri="{FF2B5EF4-FFF2-40B4-BE49-F238E27FC236}">
                <a16:creationId xmlns:a16="http://schemas.microsoft.com/office/drawing/2014/main" id="{3B62DBE5-1AFA-5708-212B-D6F9043E3525}"/>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C3D93580-DF59-7CAA-AD8E-3BB8BA2F1B4D}"/>
              </a:ext>
            </a:extLst>
          </p:cNvPr>
          <p:cNvPicPr>
            <a:picLocks noChangeAspect="1"/>
          </p:cNvPicPr>
          <p:nvPr/>
        </p:nvPicPr>
        <p:blipFill>
          <a:blip r:embed="rId7"/>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977A00AA-ABB1-ED90-FE59-1D1CB4BC9472}"/>
              </a:ext>
            </a:extLst>
          </p:cNvPr>
          <p:cNvPicPr>
            <a:picLocks noChangeAspect="1"/>
          </p:cNvPicPr>
          <p:nvPr/>
        </p:nvPicPr>
        <p:blipFill>
          <a:blip r:embed="rId8"/>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199483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7D19-6B2E-3942-AD70-4EC784D7135A}"/>
              </a:ext>
            </a:extLst>
          </p:cNvPr>
          <p:cNvSpPr>
            <a:spLocks noGrp="1"/>
          </p:cNvSpPr>
          <p:nvPr>
            <p:ph type="title"/>
          </p:nvPr>
        </p:nvSpPr>
        <p:spPr/>
        <p:txBody>
          <a:bodyPr/>
          <a:lstStyle/>
          <a:p>
            <a:r>
              <a:rPr lang="en-US" dirty="0"/>
              <a:t>The payoff: A graph we can use…</a:t>
            </a:r>
          </a:p>
        </p:txBody>
      </p:sp>
      <p:pic>
        <p:nvPicPr>
          <p:cNvPr id="12" name="Content Placeholder 11">
            <a:extLst>
              <a:ext uri="{FF2B5EF4-FFF2-40B4-BE49-F238E27FC236}">
                <a16:creationId xmlns:a16="http://schemas.microsoft.com/office/drawing/2014/main" id="{66DE114D-2BFD-9A40-ADA2-B38BF4A80B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798161"/>
            <a:ext cx="5384800" cy="4307840"/>
          </a:xfrm>
        </p:spPr>
      </p:pic>
      <p:sp>
        <p:nvSpPr>
          <p:cNvPr id="15" name="Rectangle 14">
            <a:extLst>
              <a:ext uri="{FF2B5EF4-FFF2-40B4-BE49-F238E27FC236}">
                <a16:creationId xmlns:a16="http://schemas.microsoft.com/office/drawing/2014/main" id="{02BBAC79-F8B3-8246-B94A-459ECBF9A6C3}"/>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3"/>
              </a:rPr>
              <a:t>https://git.io/JtoiY</a:t>
            </a:r>
            <a:endParaRPr lang="en-US" dirty="0">
              <a:latin typeface="Helvetica Neue" panose="02000503000000020004" pitchFamily="2" charset="0"/>
            </a:endParaRPr>
          </a:p>
        </p:txBody>
      </p:sp>
      <p:sp>
        <p:nvSpPr>
          <p:cNvPr id="4" name="Content Placeholder 3">
            <a:extLst>
              <a:ext uri="{FF2B5EF4-FFF2-40B4-BE49-F238E27FC236}">
                <a16:creationId xmlns:a16="http://schemas.microsoft.com/office/drawing/2014/main" id="{1E1CECA0-25A7-A64F-9ADD-A39E5FF24CF3}"/>
              </a:ext>
            </a:extLst>
          </p:cNvPr>
          <p:cNvSpPr>
            <a:spLocks noGrp="1"/>
          </p:cNvSpPr>
          <p:nvPr>
            <p:ph sz="half" idx="2"/>
          </p:nvPr>
        </p:nvSpPr>
        <p:spPr/>
        <p:txBody>
          <a:bodyPr/>
          <a:lstStyle/>
          <a:p>
            <a:pPr marL="514350" indent="-514350">
              <a:buFont typeface="+mj-lt"/>
              <a:buAutoNum type="arabicPeriod"/>
            </a:pPr>
            <a:r>
              <a:rPr lang="en-US" dirty="0"/>
              <a:t>Setup to set options for each level of the categorical variable (I couldn’t figure out how to do this directly)</a:t>
            </a:r>
            <a:br>
              <a:rPr lang="en-US" dirty="0"/>
            </a:br>
            <a:endParaRPr lang="en-US" dirty="0"/>
          </a:p>
          <a:p>
            <a:pPr marL="514350" indent="-514350">
              <a:buFont typeface="+mj-lt"/>
              <a:buAutoNum type="arabicPeriod"/>
            </a:pPr>
            <a:r>
              <a:rPr lang="en-US" dirty="0"/>
              <a:t>Lots of options to get this looking right, this took 45 minutes to fine-tune</a:t>
            </a:r>
          </a:p>
          <a:p>
            <a:pPr marL="514350" indent="-514350">
              <a:buFont typeface="+mj-lt"/>
              <a:buAutoNum type="arabicPeriod"/>
            </a:pPr>
            <a:endParaRPr lang="en-US" dirty="0"/>
          </a:p>
          <a:p>
            <a:pPr marL="514350" indent="-514350">
              <a:buFont typeface="+mj-lt"/>
              <a:buAutoNum type="arabicPeriod"/>
            </a:pPr>
            <a:r>
              <a:rPr lang="en-US" dirty="0"/>
              <a:t>Still not perfect….</a:t>
            </a:r>
          </a:p>
        </p:txBody>
      </p:sp>
      <p:sp>
        <p:nvSpPr>
          <p:cNvPr id="10" name="Right Arrow 9">
            <a:extLst>
              <a:ext uri="{FF2B5EF4-FFF2-40B4-BE49-F238E27FC236}">
                <a16:creationId xmlns:a16="http://schemas.microsoft.com/office/drawing/2014/main" id="{38664DE5-C415-344E-A29D-A2867AC23086}"/>
              </a:ext>
            </a:extLst>
          </p:cNvPr>
          <p:cNvSpPr/>
          <p:nvPr/>
        </p:nvSpPr>
        <p:spPr>
          <a:xfrm>
            <a:off x="0" y="25908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1</a:t>
            </a:r>
          </a:p>
        </p:txBody>
      </p:sp>
      <p:sp>
        <p:nvSpPr>
          <p:cNvPr id="11" name="Right Arrow 10">
            <a:extLst>
              <a:ext uri="{FF2B5EF4-FFF2-40B4-BE49-F238E27FC236}">
                <a16:creationId xmlns:a16="http://schemas.microsoft.com/office/drawing/2014/main" id="{28D442A5-EBCE-3346-A6A7-6BEA4446107E}"/>
              </a:ext>
            </a:extLst>
          </p:cNvPr>
          <p:cNvSpPr/>
          <p:nvPr/>
        </p:nvSpPr>
        <p:spPr>
          <a:xfrm>
            <a:off x="0" y="43484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2</a:t>
            </a:r>
          </a:p>
        </p:txBody>
      </p:sp>
      <p:sp>
        <p:nvSpPr>
          <p:cNvPr id="13" name="TextBox 12">
            <a:extLst>
              <a:ext uri="{FF2B5EF4-FFF2-40B4-BE49-F238E27FC236}">
                <a16:creationId xmlns:a16="http://schemas.microsoft.com/office/drawing/2014/main" id="{73272652-8262-9D44-940A-EC77B324FF17}"/>
              </a:ext>
            </a:extLst>
          </p:cNvPr>
          <p:cNvSpPr txBox="1"/>
          <p:nvPr/>
        </p:nvSpPr>
        <p:spPr>
          <a:xfrm>
            <a:off x="3454401" y="6382067"/>
            <a:ext cx="5807235" cy="369332"/>
          </a:xfrm>
          <a:prstGeom prst="rect">
            <a:avLst/>
          </a:prstGeom>
          <a:noFill/>
          <a:ln>
            <a:solidFill>
              <a:schemeClr val="tx1"/>
            </a:solidFill>
          </a:ln>
        </p:spPr>
        <p:txBody>
          <a:bodyPr wrap="square" rtlCol="0">
            <a:spAutoFit/>
          </a:bodyPr>
          <a:lstStyle/>
          <a:p>
            <a:pPr algn="ctr"/>
            <a:r>
              <a:rPr lang="en-US" dirty="0">
                <a:latin typeface="Helvetica Neue" panose="02000503000000020004" pitchFamily="2" charset="0"/>
              </a:rPr>
              <a:t>Exercise: Why is the legend still showing up????</a:t>
            </a:r>
          </a:p>
        </p:txBody>
      </p:sp>
      <p:cxnSp>
        <p:nvCxnSpPr>
          <p:cNvPr id="3" name="Straight Connector 2">
            <a:extLst>
              <a:ext uri="{FF2B5EF4-FFF2-40B4-BE49-F238E27FC236}">
                <a16:creationId xmlns:a16="http://schemas.microsoft.com/office/drawing/2014/main" id="{E5202E25-578C-4C4E-BE4B-AB2144E97F31}"/>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BAEA0C7-85E1-40CD-738D-526009867997}"/>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4B91B680-B861-CDD2-3C9D-9CEEA7BA4C1C}"/>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0E388C39-98FB-7415-D04C-9A5CAA485C8E}"/>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177984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B806-D61A-E04E-8BC8-C2DD5F9C5DFC}"/>
              </a:ext>
            </a:extLst>
          </p:cNvPr>
          <p:cNvSpPr>
            <a:spLocks noGrp="1"/>
          </p:cNvSpPr>
          <p:nvPr>
            <p:ph type="title"/>
          </p:nvPr>
        </p:nvSpPr>
        <p:spPr/>
        <p:txBody>
          <a:bodyPr/>
          <a:lstStyle/>
          <a:p>
            <a:r>
              <a:rPr lang="en-US" dirty="0">
                <a:solidFill>
                  <a:schemeClr val="bg1"/>
                </a:solidFill>
              </a:rPr>
              <a:t>Statistical concepts: Mean (</a:t>
            </a:r>
            <a:r>
              <a:rPr lang="en-US" dirty="0" err="1">
                <a:solidFill>
                  <a:schemeClr val="bg1"/>
                </a:solidFill>
              </a:rPr>
              <a:t>μ</a:t>
            </a:r>
            <a:r>
              <a:rPr lang="en-US" dirty="0">
                <a:solidFill>
                  <a:schemeClr val="bg1"/>
                </a:solidFill>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862CF-988E-DF42-B44E-BBE9DB0CC32E}"/>
                  </a:ext>
                </a:extLst>
              </p:cNvPr>
              <p:cNvSpPr>
                <a:spLocks noGrp="1"/>
              </p:cNvSpPr>
              <p:nvPr>
                <p:ph idx="1"/>
              </p:nvPr>
            </p:nvSpPr>
            <p:spPr>
              <a:xfrm>
                <a:off x="838200" y="1825625"/>
                <a:ext cx="6138553" cy="4351338"/>
              </a:xfrm>
            </p:spPr>
            <p:txBody>
              <a:bodyPr/>
              <a:lstStyle/>
              <a:p>
                <a:r>
                  <a:rPr lang="en-US" dirty="0">
                    <a:solidFill>
                      <a:schemeClr val="bg1"/>
                    </a:solidFill>
                  </a:rPr>
                  <a:t>A mean is an average value.</a:t>
                </a:r>
              </a:p>
              <a:p>
                <a:r>
                  <a:rPr lang="en-US" dirty="0">
                    <a:solidFill>
                      <a:schemeClr val="bg1"/>
                    </a:solidFill>
                  </a:rPr>
                  <a:t>The population mean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oMath>
                </a14:m>
                <a:r>
                  <a:rPr lang="en-US" dirty="0">
                    <a:solidFill>
                      <a:schemeClr val="bg1"/>
                    </a:solidFill>
                  </a:rPr>
                  <a:t> is the EXACT average value across all possible observations</a:t>
                </a:r>
              </a:p>
              <a:p>
                <a:r>
                  <a:rPr lang="en-US" dirty="0">
                    <a:solidFill>
                      <a:schemeClr val="bg1"/>
                    </a:solidFill>
                  </a:rPr>
                  <a:t>The sample mean </a:t>
                </a:r>
                <a14:m>
                  <m:oMath xmlns:m="http://schemas.openxmlformats.org/officeDocument/2006/math">
                    <m:acc>
                      <m:accPr>
                        <m:chr m:val="̂"/>
                        <m:ctrlPr>
                          <a:rPr lang="en-US" i="1" smtClean="0">
                            <a:solidFill>
                              <a:schemeClr val="bg1"/>
                            </a:solidFill>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oMath>
                </a14:m>
                <a:r>
                  <a:rPr lang="en-US" dirty="0">
                    <a:solidFill>
                      <a:schemeClr val="bg1"/>
                    </a:solidFill>
                  </a:rPr>
                  <a:t> is the EXACT average value in an observed sample</a:t>
                </a:r>
              </a:p>
            </p:txBody>
          </p:sp>
        </mc:Choice>
        <mc:Fallback xmlns="">
          <p:sp>
            <p:nvSpPr>
              <p:cNvPr id="3" name="Content Placeholder 2">
                <a:extLst>
                  <a:ext uri="{FF2B5EF4-FFF2-40B4-BE49-F238E27FC236}">
                    <a16:creationId xmlns:a16="http://schemas.microsoft.com/office/drawing/2014/main" id="{78A862CF-988E-DF42-B44E-BBE9DB0CC32E}"/>
                  </a:ext>
                </a:extLst>
              </p:cNvPr>
              <p:cNvSpPr>
                <a:spLocks noGrp="1" noRot="1" noChangeAspect="1" noMove="1" noResize="1" noEditPoints="1" noAdjustHandles="1" noChangeArrowheads="1" noChangeShapeType="1" noTextEdit="1"/>
              </p:cNvSpPr>
              <p:nvPr>
                <p:ph idx="1"/>
              </p:nvPr>
            </p:nvSpPr>
            <p:spPr>
              <a:xfrm>
                <a:off x="838200" y="1825625"/>
                <a:ext cx="6138553" cy="4351338"/>
              </a:xfrm>
              <a:blipFill>
                <a:blip r:embed="rId2"/>
                <a:stretch>
                  <a:fillRect l="-1860" t="-232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C36928C-EE91-AC15-C3CD-3E29AE46AB9F}"/>
              </a:ext>
            </a:extLst>
          </p:cNvPr>
          <p:cNvPicPr>
            <a:picLocks noChangeAspect="1"/>
          </p:cNvPicPr>
          <p:nvPr/>
        </p:nvPicPr>
        <p:blipFill rotWithShape="1">
          <a:blip r:embed="rId3"/>
          <a:srcRect l="32710" b="58105"/>
          <a:stretch/>
        </p:blipFill>
        <p:spPr>
          <a:xfrm rot="16200000">
            <a:off x="8966941" y="3632939"/>
            <a:ext cx="3576933" cy="2873188"/>
          </a:xfrm>
          <a:prstGeom prst="rect">
            <a:avLst/>
          </a:prstGeom>
        </p:spPr>
      </p:pic>
      <p:cxnSp>
        <p:nvCxnSpPr>
          <p:cNvPr id="7" name="Straight Connector 6">
            <a:extLst>
              <a:ext uri="{FF2B5EF4-FFF2-40B4-BE49-F238E27FC236}">
                <a16:creationId xmlns:a16="http://schemas.microsoft.com/office/drawing/2014/main" id="{BC9AA35C-B06F-AB96-AA15-E31C87B9E888}"/>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C06AB9AD-0E79-2AEE-A65A-720B920D400E}"/>
              </a:ext>
            </a:extLst>
          </p:cNvPr>
          <p:cNvPicPr>
            <a:picLocks noChangeAspect="1"/>
          </p:cNvPicPr>
          <p:nvPr/>
        </p:nvPicPr>
        <p:blipFill>
          <a:blip r:embed="rId4"/>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6E2BC5A4-D5C9-F191-30FE-55B4BF3D0362}"/>
              </a:ext>
            </a:extLst>
          </p:cNvPr>
          <p:cNvPicPr>
            <a:picLocks noChangeAspect="1"/>
          </p:cNvPicPr>
          <p:nvPr/>
        </p:nvPicPr>
        <p:blipFill>
          <a:blip r:embed="rId5"/>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633833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5943E-16F4-AAE9-61A4-294D383FD8C1}"/>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231ACD81-1580-D745-B023-23ECBCB62010}"/>
              </a:ext>
            </a:extLst>
          </p:cNvPr>
          <p:cNvSpPr>
            <a:spLocks noGrp="1"/>
          </p:cNvSpPr>
          <p:nvPr>
            <p:ph type="title"/>
          </p:nvPr>
        </p:nvSpPr>
        <p:spPr/>
        <p:txBody>
          <a:bodyPr/>
          <a:lstStyle/>
          <a:p>
            <a:r>
              <a:rPr lang="en-US" dirty="0"/>
              <a:t>…again and again!</a:t>
            </a:r>
          </a:p>
        </p:txBody>
      </p:sp>
      <p:pic>
        <p:nvPicPr>
          <p:cNvPr id="8" name="Content Placeholder 7">
            <a:extLst>
              <a:ext uri="{FF2B5EF4-FFF2-40B4-BE49-F238E27FC236}">
                <a16:creationId xmlns:a16="http://schemas.microsoft.com/office/drawing/2014/main" id="{9019158F-5753-AD4F-88E2-23B6B1D7EF0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2266931"/>
            <a:ext cx="5384800" cy="4133869"/>
          </a:xfrm>
        </p:spPr>
      </p:pic>
      <p:pic>
        <p:nvPicPr>
          <p:cNvPr id="10" name="Content Placeholder 9">
            <a:extLst>
              <a:ext uri="{FF2B5EF4-FFF2-40B4-BE49-F238E27FC236}">
                <a16:creationId xmlns:a16="http://schemas.microsoft.com/office/drawing/2014/main" id="{21F56556-8C3A-D740-9DFB-BA14D88DB07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1885147"/>
            <a:ext cx="5384800" cy="4133869"/>
          </a:xfrm>
        </p:spPr>
      </p:pic>
      <p:sp>
        <p:nvSpPr>
          <p:cNvPr id="11" name="Rectangle 10">
            <a:extLst>
              <a:ext uri="{FF2B5EF4-FFF2-40B4-BE49-F238E27FC236}">
                <a16:creationId xmlns:a16="http://schemas.microsoft.com/office/drawing/2014/main" id="{F0FE524E-8BF9-514D-8F69-635DE2EF9DA1}"/>
              </a:ext>
            </a:extLst>
          </p:cNvPr>
          <p:cNvSpPr/>
          <p:nvPr/>
        </p:nvSpPr>
        <p:spPr>
          <a:xfrm>
            <a:off x="574964" y="1568312"/>
            <a:ext cx="5147563" cy="646331"/>
          </a:xfrm>
          <a:prstGeom prst="rect">
            <a:avLst/>
          </a:prstGeom>
        </p:spPr>
        <p:txBody>
          <a:bodyPr wrap="none">
            <a:spAutoFit/>
          </a:bodyPr>
          <a:lstStyle/>
          <a:p>
            <a:r>
              <a:rPr lang="en-US" dirty="0" err="1">
                <a:latin typeface="Courier New" panose="02070309020205020404" pitchFamily="49" charset="0"/>
                <a:cs typeface="Courier New" panose="02070309020205020404" pitchFamily="49" charset="0"/>
              </a:rPr>
              <a:t>sysuse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census.dta</a:t>
            </a:r>
            <a:r>
              <a:rPr lang="en-US" dirty="0">
                <a:latin typeface="Courier New" panose="02070309020205020404" pitchFamily="49" charset="0"/>
                <a:cs typeface="Courier New" panose="02070309020205020404" pitchFamily="49" charset="0"/>
              </a:rPr>
              <a:t>, clear</a:t>
            </a:r>
          </a:p>
          <a:p>
            <a:r>
              <a:rPr lang="en-US" dirty="0" err="1">
                <a:latin typeface="Courier New" panose="02070309020205020404" pitchFamily="49" charset="0"/>
                <a:cs typeface="Courier New" panose="02070309020205020404" pitchFamily="49" charset="0"/>
              </a:rPr>
              <a:t>regmargins</a:t>
            </a:r>
            <a:r>
              <a:rPr lang="en-US" dirty="0">
                <a:latin typeface="Courier New" panose="02070309020205020404" pitchFamily="49" charset="0"/>
                <a:cs typeface="Courier New" panose="02070309020205020404" pitchFamily="49" charset="0"/>
              </a:rPr>
              <a:t> death </a:t>
            </a:r>
            <a:r>
              <a:rPr lang="en-US" dirty="0" err="1">
                <a:latin typeface="Courier New" panose="02070309020205020404" pitchFamily="49" charset="0"/>
                <a:cs typeface="Courier New" panose="02070309020205020404" pitchFamily="49" charset="0"/>
              </a:rPr>
              <a:t>i.region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medage</a:t>
            </a:r>
            <a:r>
              <a:rPr lang="en-US" dirty="0">
                <a:latin typeface="Courier New" panose="02070309020205020404" pitchFamily="49" charset="0"/>
                <a:cs typeface="Courier New" panose="02070309020205020404" pitchFamily="49" charset="0"/>
              </a:rPr>
              <a:t> pop</a:t>
            </a:r>
          </a:p>
        </p:txBody>
      </p:sp>
      <p:sp>
        <p:nvSpPr>
          <p:cNvPr id="12" name="TextBox 11">
            <a:extLst>
              <a:ext uri="{FF2B5EF4-FFF2-40B4-BE49-F238E27FC236}">
                <a16:creationId xmlns:a16="http://schemas.microsoft.com/office/drawing/2014/main" id="{0D6661A2-80D6-0549-9A5B-77914668D957}"/>
              </a:ext>
            </a:extLst>
          </p:cNvPr>
          <p:cNvSpPr txBox="1"/>
          <p:nvPr/>
        </p:nvSpPr>
        <p:spPr>
          <a:xfrm>
            <a:off x="6096000" y="5972849"/>
            <a:ext cx="5807235" cy="369332"/>
          </a:xfrm>
          <a:prstGeom prst="rect">
            <a:avLst/>
          </a:prstGeom>
          <a:noFill/>
          <a:ln>
            <a:solidFill>
              <a:schemeClr val="tx1"/>
            </a:solidFill>
          </a:ln>
        </p:spPr>
        <p:txBody>
          <a:bodyPr wrap="square" rtlCol="0">
            <a:spAutoFit/>
          </a:bodyPr>
          <a:lstStyle/>
          <a:p>
            <a:pPr algn="ctr"/>
            <a:r>
              <a:rPr lang="en-US" dirty="0">
                <a:latin typeface="Helvetica Neue" panose="02000503000000020004" pitchFamily="2" charset="0"/>
              </a:rPr>
              <a:t>Exercise: Display the graph this way! Get a better title?</a:t>
            </a:r>
          </a:p>
        </p:txBody>
      </p:sp>
      <p:cxnSp>
        <p:nvCxnSpPr>
          <p:cNvPr id="3" name="Straight Connector 2">
            <a:extLst>
              <a:ext uri="{FF2B5EF4-FFF2-40B4-BE49-F238E27FC236}">
                <a16:creationId xmlns:a16="http://schemas.microsoft.com/office/drawing/2014/main" id="{C39756CC-E5FA-4453-1E30-BEDB22353C96}"/>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395217CD-1BBD-C72E-5297-BC80D7EBD19D}"/>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5C66F0F9-90D3-E6F3-E483-4B8612BE1207}"/>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4106277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528B-57E1-2940-9A37-9D6EBAB9D4E3}"/>
              </a:ext>
            </a:extLst>
          </p:cNvPr>
          <p:cNvSpPr>
            <a:spLocks noGrp="1"/>
          </p:cNvSpPr>
          <p:nvPr>
            <p:ph type="title"/>
          </p:nvPr>
        </p:nvSpPr>
        <p:spPr/>
        <p:txBody>
          <a:bodyPr/>
          <a:lstStyle/>
          <a:p>
            <a:r>
              <a:rPr lang="en-US" dirty="0"/>
              <a:t>Options: Two main methods</a:t>
            </a:r>
          </a:p>
        </p:txBody>
      </p:sp>
      <p:pic>
        <p:nvPicPr>
          <p:cNvPr id="8" name="Content Placeholder 7">
            <a:extLst>
              <a:ext uri="{FF2B5EF4-FFF2-40B4-BE49-F238E27FC236}">
                <a16:creationId xmlns:a16="http://schemas.microsoft.com/office/drawing/2014/main" id="{341EF910-4F36-C143-A364-D2894CAE5E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0297" y="1600200"/>
            <a:ext cx="4483406" cy="4703763"/>
          </a:xfrm>
        </p:spPr>
      </p:pic>
      <p:pic>
        <p:nvPicPr>
          <p:cNvPr id="10" name="Content Placeholder 9">
            <a:extLst>
              <a:ext uri="{FF2B5EF4-FFF2-40B4-BE49-F238E27FC236}">
                <a16:creationId xmlns:a16="http://schemas.microsoft.com/office/drawing/2014/main" id="{4B8C15FE-E17A-7046-9C07-67B9D92D82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266" y="1600200"/>
            <a:ext cx="4301467" cy="4703763"/>
          </a:xfrm>
        </p:spPr>
      </p:pic>
      <p:sp>
        <p:nvSpPr>
          <p:cNvPr id="7" name="Rectangle 6">
            <a:extLst>
              <a:ext uri="{FF2B5EF4-FFF2-40B4-BE49-F238E27FC236}">
                <a16:creationId xmlns:a16="http://schemas.microsoft.com/office/drawing/2014/main" id="{EEA70D30-D1F0-714F-9595-9BE6BA3B8C7F}"/>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4"/>
              </a:rPr>
              <a:t>DIME Wiki</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BE0AFABD-DA59-630A-C90C-E73205DEADBA}"/>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25497886-555A-698D-864E-7213D30AD70D}"/>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4" name="Picture 3">
            <a:extLst>
              <a:ext uri="{FF2B5EF4-FFF2-40B4-BE49-F238E27FC236}">
                <a16:creationId xmlns:a16="http://schemas.microsoft.com/office/drawing/2014/main" id="{83EF22BD-2DA6-D9CF-E962-3C73CF3F6B9E}"/>
              </a:ext>
            </a:extLst>
          </p:cNvPr>
          <p:cNvPicPr>
            <a:picLocks noChangeAspect="1"/>
          </p:cNvPicPr>
          <p:nvPr/>
        </p:nvPicPr>
        <p:blipFill rotWithShape="1">
          <a:blip r:embed="rId6"/>
          <a:srcRect l="32710" b="58105"/>
          <a:stretch/>
        </p:blipFill>
        <p:spPr>
          <a:xfrm rot="16200000">
            <a:off x="8966941" y="3632939"/>
            <a:ext cx="3576933" cy="2873188"/>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CF2A924C-32E3-2C75-005F-5B876C34E70D}"/>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564669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60DAE0-124C-B227-2685-7BB993EA83CA}"/>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7B15528B-57E1-2940-9A37-9D6EBAB9D4E3}"/>
              </a:ext>
            </a:extLst>
          </p:cNvPr>
          <p:cNvSpPr>
            <a:spLocks noGrp="1"/>
          </p:cNvSpPr>
          <p:nvPr>
            <p:ph type="title"/>
          </p:nvPr>
        </p:nvSpPr>
        <p:spPr/>
        <p:txBody>
          <a:bodyPr/>
          <a:lstStyle/>
          <a:p>
            <a:r>
              <a:rPr lang="en-US" dirty="0"/>
              <a:t>Options: Two main methods (1)</a:t>
            </a:r>
          </a:p>
        </p:txBody>
      </p:sp>
      <p:pic>
        <p:nvPicPr>
          <p:cNvPr id="8" name="Content Placeholder 7">
            <a:extLst>
              <a:ext uri="{FF2B5EF4-FFF2-40B4-BE49-F238E27FC236}">
                <a16:creationId xmlns:a16="http://schemas.microsoft.com/office/drawing/2014/main" id="{341EF910-4F36-C143-A364-D2894CAE5EE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0297" y="1600200"/>
            <a:ext cx="4483406" cy="4703763"/>
          </a:xfrm>
        </p:spPr>
      </p:pic>
      <p:sp>
        <p:nvSpPr>
          <p:cNvPr id="4" name="Content Placeholder 3">
            <a:extLst>
              <a:ext uri="{FF2B5EF4-FFF2-40B4-BE49-F238E27FC236}">
                <a16:creationId xmlns:a16="http://schemas.microsoft.com/office/drawing/2014/main" id="{37E3344C-76BA-A24A-B59F-001D2A1E5DDF}"/>
              </a:ext>
            </a:extLst>
          </p:cNvPr>
          <p:cNvSpPr>
            <a:spLocks noGrp="1"/>
          </p:cNvSpPr>
          <p:nvPr>
            <p:ph sz="half" idx="2"/>
          </p:nvPr>
        </p:nvSpPr>
        <p:spPr/>
        <p:txBody>
          <a:bodyPr>
            <a:normAutofit lnSpcReduction="10000"/>
          </a:bodyPr>
          <a:lstStyle/>
          <a:p>
            <a:r>
              <a:rPr lang="en-US" dirty="0"/>
              <a:t>No input needed</a:t>
            </a:r>
          </a:p>
          <a:p>
            <a:r>
              <a:rPr lang="en-US" dirty="0"/>
              <a:t>Creates local containing itself if specified</a:t>
            </a:r>
          </a:p>
          <a:p>
            <a:r>
              <a:rPr lang="en-US" dirty="0"/>
              <a:t>Evaluated by checking macro for any content</a:t>
            </a:r>
          </a:p>
          <a:p>
            <a:pPr lvl="1"/>
            <a:r>
              <a:rPr lang="en-US" dirty="0"/>
              <a:t>Lots of hackery possible since you can freely use this macro inside the program itself</a:t>
            </a:r>
          </a:p>
          <a:p>
            <a:r>
              <a:rPr lang="en-US" dirty="0"/>
              <a:t>Sorry about the code ligatures (</a:t>
            </a:r>
            <a:r>
              <a:rPr lang="en-US" dirty="0" err="1"/>
              <a:t>ie</a:t>
            </a:r>
            <a:r>
              <a:rPr lang="en-US" dirty="0"/>
              <a:t> </a:t>
            </a:r>
            <a:r>
              <a:rPr lang="en-US" dirty="0">
                <a:latin typeface="Courier New" panose="02070309020205020404" pitchFamily="49" charset="0"/>
                <a:cs typeface="Courier New" panose="02070309020205020404" pitchFamily="49" charset="0"/>
              </a:rPr>
              <a:t>≠</a:t>
            </a:r>
            <a:r>
              <a:rPr lang="en-US" dirty="0"/>
              <a:t>), read as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&lt;=</a:t>
            </a:r>
            <a:r>
              <a:rPr lang="en-US" dirty="0"/>
              <a:t>]</a:t>
            </a:r>
          </a:p>
        </p:txBody>
      </p:sp>
      <p:sp>
        <p:nvSpPr>
          <p:cNvPr id="9" name="Right Arrow 8">
            <a:extLst>
              <a:ext uri="{FF2B5EF4-FFF2-40B4-BE49-F238E27FC236}">
                <a16:creationId xmlns:a16="http://schemas.microsoft.com/office/drawing/2014/main" id="{6A88542E-0D6F-4248-A60E-9E009F21EE97}"/>
              </a:ext>
            </a:extLst>
          </p:cNvPr>
          <p:cNvSpPr/>
          <p:nvPr/>
        </p:nvSpPr>
        <p:spPr>
          <a:xfrm rot="10800000">
            <a:off x="3810000" y="24384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1" name="Right Arrow 10">
            <a:extLst>
              <a:ext uri="{FF2B5EF4-FFF2-40B4-BE49-F238E27FC236}">
                <a16:creationId xmlns:a16="http://schemas.microsoft.com/office/drawing/2014/main" id="{073FC813-5796-684A-96F8-69587B8657A9}"/>
              </a:ext>
            </a:extLst>
          </p:cNvPr>
          <p:cNvSpPr/>
          <p:nvPr/>
        </p:nvSpPr>
        <p:spPr>
          <a:xfrm rot="10800000">
            <a:off x="4803852" y="4571999"/>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90A0D409-3C9D-0446-B5DE-06D8D9D57E4F}"/>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4"/>
              </a:rPr>
              <a:t>DIME Wiki</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3C7175DA-E5F8-4D90-CEE3-79FA3029FBB3}"/>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8079F6A0-C704-72A9-2AD2-21DFC963DEDB}"/>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EDF729E0-A7BF-B3FD-D0F9-C508D6EDEC0B}"/>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47995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528B-57E1-2940-9A37-9D6EBAB9D4E3}"/>
              </a:ext>
            </a:extLst>
          </p:cNvPr>
          <p:cNvSpPr>
            <a:spLocks noGrp="1"/>
          </p:cNvSpPr>
          <p:nvPr>
            <p:ph type="title"/>
          </p:nvPr>
        </p:nvSpPr>
        <p:spPr/>
        <p:txBody>
          <a:bodyPr/>
          <a:lstStyle/>
          <a:p>
            <a:r>
              <a:rPr lang="en-US" dirty="0"/>
              <a:t>Options: Two main methods (2)</a:t>
            </a:r>
          </a:p>
        </p:txBody>
      </p:sp>
      <p:pic>
        <p:nvPicPr>
          <p:cNvPr id="10" name="Content Placeholder 9">
            <a:extLst>
              <a:ext uri="{FF2B5EF4-FFF2-40B4-BE49-F238E27FC236}">
                <a16:creationId xmlns:a16="http://schemas.microsoft.com/office/drawing/2014/main" id="{4B8C15FE-E17A-7046-9C07-67B9D92D82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39266" y="1600200"/>
            <a:ext cx="4301467" cy="4703763"/>
          </a:xfrm>
        </p:spPr>
      </p:pic>
      <p:sp>
        <p:nvSpPr>
          <p:cNvPr id="4" name="Content Placeholder 3">
            <a:extLst>
              <a:ext uri="{FF2B5EF4-FFF2-40B4-BE49-F238E27FC236}">
                <a16:creationId xmlns:a16="http://schemas.microsoft.com/office/drawing/2014/main" id="{3A5CBF79-83D3-A646-8110-88D2DAF5DBEB}"/>
              </a:ext>
            </a:extLst>
          </p:cNvPr>
          <p:cNvSpPr>
            <a:spLocks noGrp="1"/>
          </p:cNvSpPr>
          <p:nvPr>
            <p:ph sz="half" idx="1"/>
          </p:nvPr>
        </p:nvSpPr>
        <p:spPr/>
        <p:txBody>
          <a:bodyPr/>
          <a:lstStyle/>
          <a:p>
            <a:r>
              <a:rPr lang="en-US" dirty="0"/>
              <a:t>Using “</a:t>
            </a:r>
            <a:r>
              <a:rPr lang="en-US" dirty="0">
                <a:latin typeface="Courier New" panose="02070309020205020404" pitchFamily="49" charset="0"/>
                <a:cs typeface="Courier New" panose="02070309020205020404" pitchFamily="49" charset="0"/>
              </a:rPr>
              <a:t>string </a:t>
            </a:r>
            <a:r>
              <a:rPr lang="en-US" dirty="0" err="1">
                <a:latin typeface="Courier New" panose="02070309020205020404" pitchFamily="49" charset="0"/>
                <a:cs typeface="Courier New" panose="02070309020205020404" pitchFamily="49" charset="0"/>
              </a:rPr>
              <a:t>asis</a:t>
            </a:r>
            <a:r>
              <a:rPr lang="en-US" dirty="0"/>
              <a:t>” allows arbitrary input to option</a:t>
            </a:r>
          </a:p>
          <a:p>
            <a:r>
              <a:rPr lang="en-US" dirty="0"/>
              <a:t>Macro contains literal contents, including quotes</a:t>
            </a:r>
          </a:p>
          <a:p>
            <a:r>
              <a:rPr lang="en-US" dirty="0"/>
              <a:t>Highly flexible use</a:t>
            </a:r>
          </a:p>
          <a:p>
            <a:r>
              <a:rPr lang="en-US" dirty="0"/>
              <a:t>What is being done here?</a:t>
            </a:r>
          </a:p>
          <a:p>
            <a:pPr lvl="1"/>
            <a:r>
              <a:rPr lang="en-US" dirty="0"/>
              <a:t>Note extra spacing around macros in quotes to prevent substring matching</a:t>
            </a:r>
          </a:p>
        </p:txBody>
      </p:sp>
      <p:sp>
        <p:nvSpPr>
          <p:cNvPr id="9" name="Right Arrow 8">
            <a:extLst>
              <a:ext uri="{FF2B5EF4-FFF2-40B4-BE49-F238E27FC236}">
                <a16:creationId xmlns:a16="http://schemas.microsoft.com/office/drawing/2014/main" id="{CE16B52D-824C-FD44-A87A-3C93BEEF1E2F}"/>
              </a:ext>
            </a:extLst>
          </p:cNvPr>
          <p:cNvSpPr/>
          <p:nvPr/>
        </p:nvSpPr>
        <p:spPr>
          <a:xfrm>
            <a:off x="5715000" y="23622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1" name="Right Arrow 10">
            <a:extLst>
              <a:ext uri="{FF2B5EF4-FFF2-40B4-BE49-F238E27FC236}">
                <a16:creationId xmlns:a16="http://schemas.microsoft.com/office/drawing/2014/main" id="{16B51A32-71F6-C546-8F35-C804F12ADFAB}"/>
              </a:ext>
            </a:extLst>
          </p:cNvPr>
          <p:cNvSpPr/>
          <p:nvPr/>
        </p:nvSpPr>
        <p:spPr>
          <a:xfrm>
            <a:off x="6245123" y="45720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2" name="Rectangle 11">
            <a:extLst>
              <a:ext uri="{FF2B5EF4-FFF2-40B4-BE49-F238E27FC236}">
                <a16:creationId xmlns:a16="http://schemas.microsoft.com/office/drawing/2014/main" id="{67DEB777-5E20-6D43-82B9-02145B4686BB}"/>
              </a:ext>
            </a:extLst>
          </p:cNvPr>
          <p:cNvSpPr/>
          <p:nvPr/>
        </p:nvSpPr>
        <p:spPr>
          <a:xfrm>
            <a:off x="609600" y="1139587"/>
            <a:ext cx="1247457" cy="369332"/>
          </a:xfrm>
          <a:prstGeom prst="rect">
            <a:avLst/>
          </a:prstGeom>
        </p:spPr>
        <p:txBody>
          <a:bodyPr wrap="none">
            <a:spAutoFit/>
          </a:bodyPr>
          <a:lstStyle/>
          <a:p>
            <a:r>
              <a:rPr lang="en-US" dirty="0">
                <a:latin typeface="Helvetica Neue" panose="02000503000000020004" pitchFamily="2" charset="0"/>
                <a:hlinkClick r:id="rId3"/>
              </a:rPr>
              <a:t>DIME Wiki</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3AB67661-A35E-3AA6-7166-014C333145AA}"/>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F3DCD9A-52F9-0DE3-2AC7-BB69425055AE}"/>
              </a:ext>
            </a:extLst>
          </p:cNvPr>
          <p:cNvPicPr>
            <a:picLocks noChangeAspect="1"/>
          </p:cNvPicPr>
          <p:nvPr/>
        </p:nvPicPr>
        <p:blipFill rotWithShape="1">
          <a:blip r:embed="rId4"/>
          <a:srcRect l="32710" b="58105"/>
          <a:stretch/>
        </p:blipFill>
        <p:spPr>
          <a:xfrm rot="16200000">
            <a:off x="8966941" y="3632939"/>
            <a:ext cx="3576933" cy="2873188"/>
          </a:xfrm>
          <a:prstGeom prst="rect">
            <a:avLst/>
          </a:prstGeom>
        </p:spPr>
      </p:pic>
      <p:pic>
        <p:nvPicPr>
          <p:cNvPr id="8" name="Picture 7" descr="A close up of a sign&#10;&#10;Description automatically generated">
            <a:extLst>
              <a:ext uri="{FF2B5EF4-FFF2-40B4-BE49-F238E27FC236}">
                <a16:creationId xmlns:a16="http://schemas.microsoft.com/office/drawing/2014/main" id="{32850CEA-A1AE-AEF0-037A-405547FBE368}"/>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7DBDB3EB-9051-4E44-3E0B-0E0065C8E9F1}"/>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218247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981D4-855A-4AB2-4F04-BE9FD9DFFE71}"/>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126A30A4-DE14-5941-928D-73AD7BF7F02D}"/>
              </a:ext>
            </a:extLst>
          </p:cNvPr>
          <p:cNvSpPr>
            <a:spLocks noGrp="1"/>
          </p:cNvSpPr>
          <p:nvPr>
            <p:ph type="title"/>
          </p:nvPr>
        </p:nvSpPr>
        <p:spPr/>
        <p:txBody>
          <a:bodyPr/>
          <a:lstStyle/>
          <a:p>
            <a:r>
              <a:rPr lang="en-US" dirty="0"/>
              <a:t>Randomization inference: [</a:t>
            </a:r>
            <a:r>
              <a:rPr lang="en-US" dirty="0" err="1">
                <a:latin typeface="Courier New" panose="02070309020205020404" pitchFamily="49" charset="0"/>
                <a:cs typeface="Courier New" panose="02070309020205020404" pitchFamily="49" charset="0"/>
              </a:rPr>
              <a:t>ritest</a:t>
            </a:r>
            <a:r>
              <a:rPr lang="en-US" dirty="0"/>
              <a:t>]</a:t>
            </a:r>
          </a:p>
        </p:txBody>
      </p:sp>
      <p:pic>
        <p:nvPicPr>
          <p:cNvPr id="8" name="Content Placeholder 7">
            <a:extLst>
              <a:ext uri="{FF2B5EF4-FFF2-40B4-BE49-F238E27FC236}">
                <a16:creationId xmlns:a16="http://schemas.microsoft.com/office/drawing/2014/main" id="{61CE3437-482C-EE45-B584-402E30CD16B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502" y="3639743"/>
            <a:ext cx="5384800" cy="2370232"/>
          </a:xfrm>
        </p:spPr>
      </p:pic>
      <p:pic>
        <p:nvPicPr>
          <p:cNvPr id="11" name="Content Placeholder 10">
            <a:extLst>
              <a:ext uri="{FF2B5EF4-FFF2-40B4-BE49-F238E27FC236}">
                <a16:creationId xmlns:a16="http://schemas.microsoft.com/office/drawing/2014/main" id="{9D1D981B-74A7-D945-84A6-FDCC79642FB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94021" y="1600200"/>
            <a:ext cx="4791958" cy="4703763"/>
          </a:xfrm>
        </p:spPr>
      </p:pic>
      <p:sp>
        <p:nvSpPr>
          <p:cNvPr id="9" name="Rectangle 8">
            <a:extLst>
              <a:ext uri="{FF2B5EF4-FFF2-40B4-BE49-F238E27FC236}">
                <a16:creationId xmlns:a16="http://schemas.microsoft.com/office/drawing/2014/main" id="{0828D540-0F2B-584A-94F6-3681BC84A201}"/>
              </a:ext>
            </a:extLst>
          </p:cNvPr>
          <p:cNvSpPr/>
          <p:nvPr/>
        </p:nvSpPr>
        <p:spPr>
          <a:xfrm>
            <a:off x="628502" y="5997108"/>
            <a:ext cx="5384800" cy="646331"/>
          </a:xfrm>
          <a:prstGeom prst="rect">
            <a:avLst/>
          </a:prstGeom>
        </p:spPr>
        <p:txBody>
          <a:bodyPr wrap="square">
            <a:spAutoFit/>
          </a:bodyPr>
          <a:lstStyle/>
          <a:p>
            <a:r>
              <a:rPr lang="en-US" dirty="0">
                <a:solidFill>
                  <a:schemeClr val="bg1"/>
                </a:solidFill>
                <a:latin typeface="Helvetica Neue" panose="02000503000000020004" pitchFamily="2" charset="0"/>
              </a:rPr>
              <a:t>https://</a:t>
            </a:r>
            <a:r>
              <a:rPr lang="en-US" dirty="0" err="1">
                <a:solidFill>
                  <a:schemeClr val="bg1"/>
                </a:solidFill>
                <a:latin typeface="Helvetica Neue" panose="02000503000000020004" pitchFamily="2" charset="0"/>
              </a:rPr>
              <a:t>blogs.worldbank.org</a:t>
            </a:r>
            <a:r>
              <a:rPr lang="en-US" dirty="0">
                <a:solidFill>
                  <a:schemeClr val="bg1"/>
                </a:solidFill>
                <a:latin typeface="Helvetica Neue" panose="02000503000000020004" pitchFamily="2" charset="0"/>
              </a:rPr>
              <a:t>/</a:t>
            </a:r>
            <a:r>
              <a:rPr lang="en-US" dirty="0" err="1">
                <a:solidFill>
                  <a:schemeClr val="bg1"/>
                </a:solidFill>
                <a:latin typeface="Helvetica Neue" panose="02000503000000020004" pitchFamily="2" charset="0"/>
              </a:rPr>
              <a:t>impactevaluations</a:t>
            </a:r>
            <a:r>
              <a:rPr lang="en-US" dirty="0">
                <a:solidFill>
                  <a:schemeClr val="bg1"/>
                </a:solidFill>
                <a:latin typeface="Helvetica Neue" panose="02000503000000020004" pitchFamily="2" charset="0"/>
              </a:rPr>
              <a:t>/finally-way-do-easy-randomization-inference-</a:t>
            </a:r>
            <a:r>
              <a:rPr lang="en-US" dirty="0" err="1">
                <a:solidFill>
                  <a:schemeClr val="bg1"/>
                </a:solidFill>
                <a:latin typeface="Helvetica Neue" panose="02000503000000020004" pitchFamily="2" charset="0"/>
              </a:rPr>
              <a:t>stata</a:t>
            </a:r>
            <a:endParaRPr lang="en-US" dirty="0">
              <a:solidFill>
                <a:schemeClr val="bg1"/>
              </a:solidFill>
              <a:latin typeface="Helvetica Neue" panose="02000503000000020004" pitchFamily="2" charset="0"/>
            </a:endParaRPr>
          </a:p>
        </p:txBody>
      </p:sp>
      <p:sp>
        <p:nvSpPr>
          <p:cNvPr id="12" name="TextBox 11">
            <a:extLst>
              <a:ext uri="{FF2B5EF4-FFF2-40B4-BE49-F238E27FC236}">
                <a16:creationId xmlns:a16="http://schemas.microsoft.com/office/drawing/2014/main" id="{C72A5144-F7B5-6D44-B776-16AA82A6C09E}"/>
              </a:ext>
            </a:extLst>
          </p:cNvPr>
          <p:cNvSpPr txBox="1"/>
          <p:nvPr/>
        </p:nvSpPr>
        <p:spPr>
          <a:xfrm>
            <a:off x="628502" y="1600200"/>
            <a:ext cx="5384800" cy="2031325"/>
          </a:xfrm>
          <a:prstGeom prst="rect">
            <a:avLst/>
          </a:prstGeom>
          <a:noFill/>
        </p:spPr>
        <p:txBody>
          <a:bodyPr wrap="square" rtlCol="0">
            <a:spAutoFit/>
          </a:bodyPr>
          <a:lstStyle/>
          <a:p>
            <a:r>
              <a:rPr lang="en-US" dirty="0">
                <a:solidFill>
                  <a:schemeClr val="bg1"/>
                </a:solidFill>
                <a:latin typeface="Helvetica Neue" panose="02000503000000020004" pitchFamily="2" charset="0"/>
              </a:rPr>
              <a:t>The [</a:t>
            </a:r>
            <a:r>
              <a:rPr lang="en-US" dirty="0" err="1">
                <a:solidFill>
                  <a:schemeClr val="bg1"/>
                </a:solidFill>
                <a:latin typeface="Helvetica Neue" panose="02000503000000020004" pitchFamily="2" charset="0"/>
              </a:rPr>
              <a:t>ritest</a:t>
            </a:r>
            <a:r>
              <a:rPr lang="en-US" dirty="0">
                <a:solidFill>
                  <a:schemeClr val="bg1"/>
                </a:solidFill>
                <a:latin typeface="Helvetica Neue" panose="02000503000000020004" pitchFamily="2" charset="0"/>
              </a:rPr>
              <a:t>] command allows you to perform “randomization inference” – a permutations or exact approach to the distribution of treatment effects under the null hypothesis (</a:t>
            </a:r>
            <a:r>
              <a:rPr lang="en-US" dirty="0">
                <a:solidFill>
                  <a:schemeClr val="bg1"/>
                </a:solidFill>
                <a:latin typeface="Helvetica Neue" panose="02000503000000020004" pitchFamily="2" charset="0"/>
                <a:hlinkClick r:id="rId5">
                  <a:extLst>
                    <a:ext uri="{A12FA001-AC4F-418D-AE19-62706E023703}">
                      <ahyp:hlinkClr xmlns:ahyp="http://schemas.microsoft.com/office/drawing/2018/hyperlinkcolor" val="tx"/>
                    </a:ext>
                  </a:extLst>
                </a:hlinkClick>
              </a:rPr>
              <a:t>wiki</a:t>
            </a:r>
            <a:r>
              <a:rPr lang="en-US" dirty="0">
                <a:solidFill>
                  <a:schemeClr val="bg1"/>
                </a:solidFill>
                <a:latin typeface="Helvetica Neue" panose="02000503000000020004" pitchFamily="2" charset="0"/>
              </a:rPr>
              <a:t>). This can be done naïvely using the observed distribution of treatment in the sample, or we can do it precisely by writing a program.</a:t>
            </a:r>
          </a:p>
        </p:txBody>
      </p:sp>
      <p:cxnSp>
        <p:nvCxnSpPr>
          <p:cNvPr id="3" name="Straight Connector 2">
            <a:extLst>
              <a:ext uri="{FF2B5EF4-FFF2-40B4-BE49-F238E27FC236}">
                <a16:creationId xmlns:a16="http://schemas.microsoft.com/office/drawing/2014/main" id="{CDD745C2-4B02-AD10-5685-97DFF1D32959}"/>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B840BF35-9830-8620-ACA3-32E2F90895ED}"/>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073AD815-89BB-E2A8-C7AF-635712BC4FD8}"/>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588348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F1E29-BC01-4DA8-4B4F-0EEB5E4D18D6}"/>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4D877CA6-D786-3341-8D96-804DAA11B26F}"/>
              </a:ext>
            </a:extLst>
          </p:cNvPr>
          <p:cNvSpPr>
            <a:spLocks noGrp="1"/>
          </p:cNvSpPr>
          <p:nvPr>
            <p:ph type="title"/>
          </p:nvPr>
        </p:nvSpPr>
        <p:spPr/>
        <p:txBody>
          <a:bodyPr/>
          <a:lstStyle/>
          <a:p>
            <a:r>
              <a:rPr lang="en-US" dirty="0"/>
              <a:t>Randomization inference: [</a:t>
            </a:r>
            <a:r>
              <a:rPr lang="en-US" dirty="0" err="1">
                <a:latin typeface="Courier New" panose="02070309020205020404" pitchFamily="49" charset="0"/>
                <a:cs typeface="Courier New" panose="02070309020205020404" pitchFamily="49" charset="0"/>
              </a:rPr>
              <a:t>ritest</a:t>
            </a:r>
            <a:r>
              <a:rPr lang="en-US" dirty="0"/>
              <a:t>]</a:t>
            </a:r>
          </a:p>
        </p:txBody>
      </p:sp>
      <p:pic>
        <p:nvPicPr>
          <p:cNvPr id="8" name="Content Placeholder 7">
            <a:extLst>
              <a:ext uri="{FF2B5EF4-FFF2-40B4-BE49-F238E27FC236}">
                <a16:creationId xmlns:a16="http://schemas.microsoft.com/office/drawing/2014/main" id="{29711849-19B3-2449-9451-6A593E89BD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2048765"/>
            <a:ext cx="5384800" cy="3806633"/>
          </a:xfrm>
        </p:spPr>
      </p:pic>
      <p:pic>
        <p:nvPicPr>
          <p:cNvPr id="10" name="Content Placeholder 9">
            <a:extLst>
              <a:ext uri="{FF2B5EF4-FFF2-40B4-BE49-F238E27FC236}">
                <a16:creationId xmlns:a16="http://schemas.microsoft.com/office/drawing/2014/main" id="{CA1C44CF-F8A7-E64F-AE5D-2D50744D5F4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2501363"/>
            <a:ext cx="5384800" cy="2901437"/>
          </a:xfrm>
        </p:spPr>
      </p:pic>
      <p:cxnSp>
        <p:nvCxnSpPr>
          <p:cNvPr id="3" name="Straight Connector 2">
            <a:extLst>
              <a:ext uri="{FF2B5EF4-FFF2-40B4-BE49-F238E27FC236}">
                <a16:creationId xmlns:a16="http://schemas.microsoft.com/office/drawing/2014/main" id="{E5D3A099-6502-DA16-2B64-B702589987EB}"/>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DA11F728-254C-D331-F1AC-943E30F691E9}"/>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1" name="Picture 10" descr="A picture containing drawing, food&#10;&#10;Description automatically generated">
            <a:extLst>
              <a:ext uri="{FF2B5EF4-FFF2-40B4-BE49-F238E27FC236}">
                <a16:creationId xmlns:a16="http://schemas.microsoft.com/office/drawing/2014/main" id="{C7738A4F-E514-054B-3508-85AF530F01A2}"/>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907288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6F35C-FD59-369F-3637-95A2A77DAC1B}"/>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607417F0-5B34-5F4A-BAE5-3CCBDFFAAB3A}"/>
              </a:ext>
            </a:extLst>
          </p:cNvPr>
          <p:cNvSpPr>
            <a:spLocks noGrp="1"/>
          </p:cNvSpPr>
          <p:nvPr>
            <p:ph type="title"/>
          </p:nvPr>
        </p:nvSpPr>
        <p:spPr/>
        <p:txBody>
          <a:bodyPr/>
          <a:lstStyle/>
          <a:p>
            <a:r>
              <a:rPr lang="en-US" dirty="0"/>
              <a:t>Randomization inference: [</a:t>
            </a:r>
            <a:r>
              <a:rPr lang="en-US" dirty="0" err="1">
                <a:latin typeface="Courier New" panose="02070309020205020404" pitchFamily="49" charset="0"/>
                <a:cs typeface="Courier New" panose="02070309020205020404" pitchFamily="49" charset="0"/>
              </a:rPr>
              <a:t>ritest</a:t>
            </a:r>
            <a:r>
              <a:rPr lang="en-US" dirty="0"/>
              <a:t>]</a:t>
            </a:r>
          </a:p>
        </p:txBody>
      </p:sp>
      <p:pic>
        <p:nvPicPr>
          <p:cNvPr id="8" name="Content Placeholder 7">
            <a:extLst>
              <a:ext uri="{FF2B5EF4-FFF2-40B4-BE49-F238E27FC236}">
                <a16:creationId xmlns:a16="http://schemas.microsoft.com/office/drawing/2014/main" id="{43E1069B-6AF3-C842-B11B-F9617D10F7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50900" y="1754981"/>
            <a:ext cx="4902200" cy="4394200"/>
          </a:xfrm>
        </p:spPr>
      </p:pic>
      <p:pic>
        <p:nvPicPr>
          <p:cNvPr id="10" name="Content Placeholder 9">
            <a:extLst>
              <a:ext uri="{FF2B5EF4-FFF2-40B4-BE49-F238E27FC236}">
                <a16:creationId xmlns:a16="http://schemas.microsoft.com/office/drawing/2014/main" id="{DCE4F4CF-0C86-684A-993E-CF94F14523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7600" y="1934099"/>
            <a:ext cx="5384800" cy="4035965"/>
          </a:xfrm>
        </p:spPr>
      </p:pic>
      <p:sp>
        <p:nvSpPr>
          <p:cNvPr id="7" name="Rectangle 6">
            <a:extLst>
              <a:ext uri="{FF2B5EF4-FFF2-40B4-BE49-F238E27FC236}">
                <a16:creationId xmlns:a16="http://schemas.microsoft.com/office/drawing/2014/main" id="{9E639CD5-6124-134E-A995-6D597FC5C822}"/>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5"/>
              </a:rPr>
              <a:t>https://git.io/JtoiY</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F19B003C-8112-8092-6131-2C84948C5057}"/>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80909BF4-8F11-CC57-109A-66D9851D5407}"/>
              </a:ext>
            </a:extLst>
          </p:cNvPr>
          <p:cNvPicPr>
            <a:picLocks noChangeAspect="1"/>
          </p:cNvPicPr>
          <p:nvPr/>
        </p:nvPicPr>
        <p:blipFill>
          <a:blip r:embed="rId6"/>
          <a:stretch>
            <a:fillRect/>
          </a:stretch>
        </p:blipFill>
        <p:spPr>
          <a:xfrm>
            <a:off x="9862178" y="144964"/>
            <a:ext cx="2386126" cy="568125"/>
          </a:xfrm>
          <a:prstGeom prst="rect">
            <a:avLst/>
          </a:prstGeom>
        </p:spPr>
      </p:pic>
      <p:pic>
        <p:nvPicPr>
          <p:cNvPr id="12" name="Picture 11" descr="A picture containing drawing, food&#10;&#10;Description automatically generated">
            <a:extLst>
              <a:ext uri="{FF2B5EF4-FFF2-40B4-BE49-F238E27FC236}">
                <a16:creationId xmlns:a16="http://schemas.microsoft.com/office/drawing/2014/main" id="{1F627750-075A-2DB7-5DE0-FB6C26A1F633}"/>
              </a:ext>
            </a:extLst>
          </p:cNvPr>
          <p:cNvPicPr>
            <a:picLocks noChangeAspect="1"/>
          </p:cNvPicPr>
          <p:nvPr/>
        </p:nvPicPr>
        <p:blipFill>
          <a:blip r:embed="rId7"/>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203138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1A114D-B3D1-9226-8046-9AA84293A726}"/>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607417F0-5B34-5F4A-BAE5-3CCBDFFAAB3A}"/>
              </a:ext>
            </a:extLst>
          </p:cNvPr>
          <p:cNvSpPr>
            <a:spLocks noGrp="1"/>
          </p:cNvSpPr>
          <p:nvPr>
            <p:ph type="title"/>
          </p:nvPr>
        </p:nvSpPr>
        <p:spPr/>
        <p:txBody>
          <a:bodyPr/>
          <a:lstStyle/>
          <a:p>
            <a:r>
              <a:rPr lang="en-US" dirty="0"/>
              <a:t>Randomization inference: [</a:t>
            </a:r>
            <a:r>
              <a:rPr lang="en-US" dirty="0" err="1">
                <a:latin typeface="Courier New" panose="02070309020205020404" pitchFamily="49" charset="0"/>
                <a:cs typeface="Courier New" panose="02070309020205020404" pitchFamily="49" charset="0"/>
              </a:rPr>
              <a:t>ritest</a:t>
            </a:r>
            <a:r>
              <a:rPr lang="en-US" dirty="0"/>
              <a:t>]</a:t>
            </a:r>
          </a:p>
        </p:txBody>
      </p:sp>
      <p:pic>
        <p:nvPicPr>
          <p:cNvPr id="8" name="Content Placeholder 7">
            <a:extLst>
              <a:ext uri="{FF2B5EF4-FFF2-40B4-BE49-F238E27FC236}">
                <a16:creationId xmlns:a16="http://schemas.microsoft.com/office/drawing/2014/main" id="{43E1069B-6AF3-C842-B11B-F9617D10F7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50900" y="1754981"/>
            <a:ext cx="4902200" cy="4394200"/>
          </a:xfrm>
        </p:spPr>
      </p:pic>
      <p:sp>
        <p:nvSpPr>
          <p:cNvPr id="4" name="Content Placeholder 3">
            <a:extLst>
              <a:ext uri="{FF2B5EF4-FFF2-40B4-BE49-F238E27FC236}">
                <a16:creationId xmlns:a16="http://schemas.microsoft.com/office/drawing/2014/main" id="{217CBDD9-11F0-1E41-B2E8-88FD54907DB5}"/>
              </a:ext>
            </a:extLst>
          </p:cNvPr>
          <p:cNvSpPr>
            <a:spLocks noGrp="1"/>
          </p:cNvSpPr>
          <p:nvPr>
            <p:ph sz="half" idx="2"/>
          </p:nvPr>
        </p:nvSpPr>
        <p:spPr/>
        <p:txBody>
          <a:bodyPr/>
          <a:lstStyle/>
          <a:p>
            <a:r>
              <a:rPr lang="en-US" dirty="0"/>
              <a:t>Need some specific options for [</a:t>
            </a:r>
            <a:r>
              <a:rPr lang="en-US" dirty="0" err="1">
                <a:latin typeface="Courier New" panose="02070309020205020404" pitchFamily="49" charset="0"/>
                <a:cs typeface="Courier New" panose="02070309020205020404" pitchFamily="49" charset="0"/>
              </a:rPr>
              <a:t>ritest</a:t>
            </a:r>
            <a:r>
              <a:rPr lang="en-US" dirty="0"/>
              <a:t>] to work; weirdly, they never have to be used</a:t>
            </a:r>
          </a:p>
          <a:p>
            <a:r>
              <a:rPr lang="en-US" dirty="0"/>
              <a:t>[</a:t>
            </a:r>
            <a:r>
              <a:rPr lang="en-US" dirty="0" err="1">
                <a:latin typeface="Courier New" panose="02070309020205020404" pitchFamily="49" charset="0"/>
                <a:cs typeface="Courier New" panose="02070309020205020404" pitchFamily="49" charset="0"/>
              </a:rPr>
              <a:t>randtreat</a:t>
            </a:r>
            <a:r>
              <a:rPr lang="en-US" dirty="0"/>
              <a:t>] can slot in easily here and is our command of choice in most cases anyway (</a:t>
            </a:r>
            <a:r>
              <a:rPr lang="en-US" dirty="0">
                <a:hlinkClick r:id="rId4"/>
              </a:rPr>
              <a:t>link</a:t>
            </a:r>
            <a:r>
              <a:rPr lang="en-US" dirty="0"/>
              <a:t>)</a:t>
            </a:r>
          </a:p>
          <a:p>
            <a:r>
              <a:rPr lang="en-US" dirty="0"/>
              <a:t>Go read the [</a:t>
            </a:r>
            <a:r>
              <a:rPr lang="en-US" dirty="0" err="1">
                <a:latin typeface="Courier New" panose="02070309020205020404" pitchFamily="49" charset="0"/>
                <a:cs typeface="Courier New" panose="02070309020205020404" pitchFamily="49" charset="0"/>
              </a:rPr>
              <a:t>randtreat</a:t>
            </a:r>
            <a:r>
              <a:rPr lang="en-US" dirty="0"/>
              <a:t>] </a:t>
            </a:r>
            <a:r>
              <a:rPr lang="en-US" dirty="0">
                <a:hlinkClick r:id="rId5"/>
              </a:rPr>
              <a:t>paper</a:t>
            </a:r>
            <a:r>
              <a:rPr lang="en-US" dirty="0"/>
              <a:t> until you understand it!</a:t>
            </a:r>
          </a:p>
        </p:txBody>
      </p:sp>
      <p:sp>
        <p:nvSpPr>
          <p:cNvPr id="9" name="Right Arrow 8">
            <a:extLst>
              <a:ext uri="{FF2B5EF4-FFF2-40B4-BE49-F238E27FC236}">
                <a16:creationId xmlns:a16="http://schemas.microsoft.com/office/drawing/2014/main" id="{7A4C9637-3719-3449-BA85-E32CF6AAFCB9}"/>
              </a:ext>
            </a:extLst>
          </p:cNvPr>
          <p:cNvSpPr/>
          <p:nvPr/>
        </p:nvSpPr>
        <p:spPr>
          <a:xfrm>
            <a:off x="76200" y="3265321"/>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1" name="Right Arrow 10">
            <a:extLst>
              <a:ext uri="{FF2B5EF4-FFF2-40B4-BE49-F238E27FC236}">
                <a16:creationId xmlns:a16="http://schemas.microsoft.com/office/drawing/2014/main" id="{B961104C-E386-394B-AB2C-5076F8D6DC3F}"/>
              </a:ext>
            </a:extLst>
          </p:cNvPr>
          <p:cNvSpPr/>
          <p:nvPr/>
        </p:nvSpPr>
        <p:spPr>
          <a:xfrm>
            <a:off x="76200" y="4383126"/>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04FAF80C-99EF-7842-A38E-4E8B5816096E}"/>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6"/>
              </a:rPr>
              <a:t>https://git.io/JtoiY</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924E4B8F-63F5-6E07-B683-BC81253FEA91}"/>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sign&#10;&#10;Description automatically generated">
            <a:extLst>
              <a:ext uri="{FF2B5EF4-FFF2-40B4-BE49-F238E27FC236}">
                <a16:creationId xmlns:a16="http://schemas.microsoft.com/office/drawing/2014/main" id="{31F95A2C-19C5-D541-F595-7FB1A474A859}"/>
              </a:ext>
            </a:extLst>
          </p:cNvPr>
          <p:cNvPicPr>
            <a:picLocks noChangeAspect="1"/>
          </p:cNvPicPr>
          <p:nvPr/>
        </p:nvPicPr>
        <p:blipFill>
          <a:blip r:embed="rId7"/>
          <a:stretch>
            <a:fillRect/>
          </a:stretch>
        </p:blipFill>
        <p:spPr>
          <a:xfrm>
            <a:off x="9862178" y="144964"/>
            <a:ext cx="2386126" cy="568125"/>
          </a:xfrm>
          <a:prstGeom prst="rect">
            <a:avLst/>
          </a:prstGeom>
        </p:spPr>
      </p:pic>
      <p:pic>
        <p:nvPicPr>
          <p:cNvPr id="14" name="Picture 13" descr="A picture containing drawing, food&#10;&#10;Description automatically generated">
            <a:extLst>
              <a:ext uri="{FF2B5EF4-FFF2-40B4-BE49-F238E27FC236}">
                <a16:creationId xmlns:a16="http://schemas.microsoft.com/office/drawing/2014/main" id="{F79A599C-7483-E188-A2C8-99020141008A}"/>
              </a:ext>
            </a:extLst>
          </p:cNvPr>
          <p:cNvPicPr>
            <a:picLocks noChangeAspect="1"/>
          </p:cNvPicPr>
          <p:nvPr/>
        </p:nvPicPr>
        <p:blipFill>
          <a:blip r:embed="rId8"/>
          <a:stretch>
            <a:fillRect/>
          </a:stretch>
        </p:blipFill>
        <p:spPr>
          <a:xfrm>
            <a:off x="8798609" y="-78462"/>
            <a:ext cx="3558107" cy="850392"/>
          </a:xfrm>
          <a:prstGeom prst="rect">
            <a:avLst/>
          </a:prstGeom>
        </p:spPr>
      </p:pic>
    </p:spTree>
    <p:extLst>
      <p:ext uri="{BB962C8B-B14F-4D97-AF65-F5344CB8AC3E}">
        <p14:creationId xmlns:p14="http://schemas.microsoft.com/office/powerpoint/2010/main" val="257676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39002C-78C5-1762-9482-595511F3FFB9}"/>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sp>
        <p:nvSpPr>
          <p:cNvPr id="2" name="Title 1">
            <a:extLst>
              <a:ext uri="{FF2B5EF4-FFF2-40B4-BE49-F238E27FC236}">
                <a16:creationId xmlns:a16="http://schemas.microsoft.com/office/drawing/2014/main" id="{607417F0-5B34-5F4A-BAE5-3CCBDFFAAB3A}"/>
              </a:ext>
            </a:extLst>
          </p:cNvPr>
          <p:cNvSpPr>
            <a:spLocks noGrp="1"/>
          </p:cNvSpPr>
          <p:nvPr>
            <p:ph type="title"/>
          </p:nvPr>
        </p:nvSpPr>
        <p:spPr/>
        <p:txBody>
          <a:bodyPr/>
          <a:lstStyle/>
          <a:p>
            <a:r>
              <a:rPr lang="en-US" dirty="0"/>
              <a:t>Randomization inference: [</a:t>
            </a:r>
            <a:r>
              <a:rPr lang="en-US" dirty="0" err="1">
                <a:latin typeface="Courier New" panose="02070309020205020404" pitchFamily="49" charset="0"/>
                <a:cs typeface="Courier New" panose="02070309020205020404" pitchFamily="49" charset="0"/>
              </a:rPr>
              <a:t>ritest</a:t>
            </a:r>
            <a:r>
              <a:rPr lang="en-US" dirty="0"/>
              <a:t>]</a:t>
            </a:r>
          </a:p>
        </p:txBody>
      </p:sp>
      <p:pic>
        <p:nvPicPr>
          <p:cNvPr id="10" name="Content Placeholder 9">
            <a:extLst>
              <a:ext uri="{FF2B5EF4-FFF2-40B4-BE49-F238E27FC236}">
                <a16:creationId xmlns:a16="http://schemas.microsoft.com/office/drawing/2014/main" id="{DCE4F4CF-0C86-684A-993E-CF94F14523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34099"/>
            <a:ext cx="5384800" cy="4035965"/>
          </a:xfrm>
        </p:spPr>
      </p:pic>
      <p:sp>
        <p:nvSpPr>
          <p:cNvPr id="4" name="Content Placeholder 3">
            <a:extLst>
              <a:ext uri="{FF2B5EF4-FFF2-40B4-BE49-F238E27FC236}">
                <a16:creationId xmlns:a16="http://schemas.microsoft.com/office/drawing/2014/main" id="{5DF9EA49-0C37-6F43-9B66-1A07F07AAC47}"/>
              </a:ext>
            </a:extLst>
          </p:cNvPr>
          <p:cNvSpPr>
            <a:spLocks noGrp="1"/>
          </p:cNvSpPr>
          <p:nvPr>
            <p:ph sz="half" idx="1"/>
          </p:nvPr>
        </p:nvSpPr>
        <p:spPr/>
        <p:txBody>
          <a:bodyPr>
            <a:normAutofit lnSpcReduction="10000"/>
          </a:bodyPr>
          <a:lstStyle/>
          <a:p>
            <a:pPr marL="0" indent="0">
              <a:buNone/>
            </a:pPr>
            <a:r>
              <a:rPr lang="en-US" dirty="0"/>
              <a:t>Steps</a:t>
            </a:r>
          </a:p>
          <a:p>
            <a:pPr marL="514350" indent="-514350">
              <a:buFont typeface="+mj-lt"/>
              <a:buAutoNum type="arabicPeriod"/>
            </a:pPr>
            <a:r>
              <a:rPr lang="en-US" dirty="0"/>
              <a:t>Create data with strata</a:t>
            </a:r>
          </a:p>
          <a:p>
            <a:pPr marL="514350" indent="-514350">
              <a:buFont typeface="+mj-lt"/>
              <a:buAutoNum type="arabicPeriod"/>
            </a:pPr>
            <a:r>
              <a:rPr lang="en-US" dirty="0"/>
              <a:t>Create the actual randomization using the program we wrote</a:t>
            </a:r>
          </a:p>
          <a:p>
            <a:pPr marL="514350" indent="-514350">
              <a:buFont typeface="+mj-lt"/>
              <a:buAutoNum type="arabicPeriod"/>
            </a:pPr>
            <a:r>
              <a:rPr lang="en-US" dirty="0"/>
              <a:t>Create some outcomes</a:t>
            </a:r>
            <a:br>
              <a:rPr lang="en-US" dirty="0"/>
            </a:br>
            <a:r>
              <a:rPr lang="en-US" dirty="0"/>
              <a:t>(in this case, real effect)</a:t>
            </a:r>
          </a:p>
          <a:p>
            <a:pPr marL="514350" indent="-514350">
              <a:buFont typeface="+mj-lt"/>
              <a:buAutoNum type="arabicPeriod"/>
            </a:pPr>
            <a:r>
              <a:rPr lang="en-US" dirty="0"/>
              <a:t>Derive the null distribution by repeatedly regenerating uncorrelated treatments</a:t>
            </a:r>
          </a:p>
        </p:txBody>
      </p:sp>
      <p:sp>
        <p:nvSpPr>
          <p:cNvPr id="9" name="Right Arrow 8">
            <a:extLst>
              <a:ext uri="{FF2B5EF4-FFF2-40B4-BE49-F238E27FC236}">
                <a16:creationId xmlns:a16="http://schemas.microsoft.com/office/drawing/2014/main" id="{312DD02C-5CC8-3E46-A95A-282DFB7E3A80}"/>
              </a:ext>
            </a:extLst>
          </p:cNvPr>
          <p:cNvSpPr/>
          <p:nvPr/>
        </p:nvSpPr>
        <p:spPr>
          <a:xfrm>
            <a:off x="5257800" y="1899463"/>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1</a:t>
            </a:r>
          </a:p>
        </p:txBody>
      </p:sp>
      <p:sp>
        <p:nvSpPr>
          <p:cNvPr id="11" name="Right Arrow 10">
            <a:extLst>
              <a:ext uri="{FF2B5EF4-FFF2-40B4-BE49-F238E27FC236}">
                <a16:creationId xmlns:a16="http://schemas.microsoft.com/office/drawing/2014/main" id="{B9086A87-7C0E-FA42-BB91-301326C00E75}"/>
              </a:ext>
            </a:extLst>
          </p:cNvPr>
          <p:cNvSpPr/>
          <p:nvPr/>
        </p:nvSpPr>
        <p:spPr>
          <a:xfrm>
            <a:off x="5257800" y="3681112"/>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2</a:t>
            </a:r>
          </a:p>
        </p:txBody>
      </p:sp>
      <p:sp>
        <p:nvSpPr>
          <p:cNvPr id="12" name="Right Arrow 11">
            <a:extLst>
              <a:ext uri="{FF2B5EF4-FFF2-40B4-BE49-F238E27FC236}">
                <a16:creationId xmlns:a16="http://schemas.microsoft.com/office/drawing/2014/main" id="{806467D6-D570-FA49-861F-8051080C5D54}"/>
              </a:ext>
            </a:extLst>
          </p:cNvPr>
          <p:cNvSpPr/>
          <p:nvPr/>
        </p:nvSpPr>
        <p:spPr>
          <a:xfrm>
            <a:off x="5257800" y="4182227"/>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3</a:t>
            </a:r>
          </a:p>
        </p:txBody>
      </p:sp>
      <p:sp>
        <p:nvSpPr>
          <p:cNvPr id="13" name="Right Arrow 12">
            <a:extLst>
              <a:ext uri="{FF2B5EF4-FFF2-40B4-BE49-F238E27FC236}">
                <a16:creationId xmlns:a16="http://schemas.microsoft.com/office/drawing/2014/main" id="{019F5915-4FEA-DE4E-A0B5-151639138FC5}"/>
              </a:ext>
            </a:extLst>
          </p:cNvPr>
          <p:cNvSpPr/>
          <p:nvPr/>
        </p:nvSpPr>
        <p:spPr>
          <a:xfrm>
            <a:off x="5262418" y="4648200"/>
            <a:ext cx="1066800" cy="4572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cs typeface="Helvetica Neue" panose="02000503000000020004" pitchFamily="2" charset="0"/>
              </a:rPr>
              <a:t>4</a:t>
            </a:r>
          </a:p>
        </p:txBody>
      </p:sp>
      <p:sp>
        <p:nvSpPr>
          <p:cNvPr id="14" name="Rectangle 13">
            <a:extLst>
              <a:ext uri="{FF2B5EF4-FFF2-40B4-BE49-F238E27FC236}">
                <a16:creationId xmlns:a16="http://schemas.microsoft.com/office/drawing/2014/main" id="{D5FF668D-0FF5-034E-923C-0428E8A25227}"/>
              </a:ext>
            </a:extLst>
          </p:cNvPr>
          <p:cNvSpPr/>
          <p:nvPr/>
        </p:nvSpPr>
        <p:spPr>
          <a:xfrm>
            <a:off x="642125" y="1138893"/>
            <a:ext cx="2034531" cy="369332"/>
          </a:xfrm>
          <a:prstGeom prst="rect">
            <a:avLst/>
          </a:prstGeom>
        </p:spPr>
        <p:txBody>
          <a:bodyPr wrap="none">
            <a:spAutoFit/>
          </a:bodyPr>
          <a:lstStyle/>
          <a:p>
            <a:r>
              <a:rPr lang="en-US" dirty="0">
                <a:latin typeface="Helvetica Neue" panose="02000503000000020004" pitchFamily="2" charset="0"/>
                <a:hlinkClick r:id="rId4"/>
              </a:rPr>
              <a:t>https://git.io/JtoiY</a:t>
            </a:r>
            <a:endParaRPr lang="en-US" dirty="0">
              <a:latin typeface="Helvetica Neue" panose="02000503000000020004" pitchFamily="2" charset="0"/>
            </a:endParaRPr>
          </a:p>
        </p:txBody>
      </p:sp>
      <p:cxnSp>
        <p:nvCxnSpPr>
          <p:cNvPr id="3" name="Straight Connector 2">
            <a:extLst>
              <a:ext uri="{FF2B5EF4-FFF2-40B4-BE49-F238E27FC236}">
                <a16:creationId xmlns:a16="http://schemas.microsoft.com/office/drawing/2014/main" id="{EB0866E4-8CD2-A279-728F-D9A86EA7EB3C}"/>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85D691FE-DFC1-2BDF-8D86-799C93F99FA6}"/>
              </a:ext>
            </a:extLst>
          </p:cNvPr>
          <p:cNvPicPr>
            <a:picLocks noChangeAspect="1"/>
          </p:cNvPicPr>
          <p:nvPr/>
        </p:nvPicPr>
        <p:blipFill>
          <a:blip r:embed="rId5"/>
          <a:stretch>
            <a:fillRect/>
          </a:stretch>
        </p:blipFill>
        <p:spPr>
          <a:xfrm>
            <a:off x="9862178" y="144964"/>
            <a:ext cx="2386126" cy="568125"/>
          </a:xfrm>
          <a:prstGeom prst="rect">
            <a:avLst/>
          </a:prstGeom>
        </p:spPr>
      </p:pic>
      <p:pic>
        <p:nvPicPr>
          <p:cNvPr id="16" name="Picture 15" descr="A picture containing drawing, food&#10;&#10;Description automatically generated">
            <a:extLst>
              <a:ext uri="{FF2B5EF4-FFF2-40B4-BE49-F238E27FC236}">
                <a16:creationId xmlns:a16="http://schemas.microsoft.com/office/drawing/2014/main" id="{479C4BDE-D830-C93A-60AB-50B311806434}"/>
              </a:ext>
            </a:extLst>
          </p:cNvPr>
          <p:cNvPicPr>
            <a:picLocks noChangeAspect="1"/>
          </p:cNvPicPr>
          <p:nvPr/>
        </p:nvPicPr>
        <p:blipFill>
          <a:blip r:embed="rId6"/>
          <a:stretch>
            <a:fillRect/>
          </a:stretch>
        </p:blipFill>
        <p:spPr>
          <a:xfrm>
            <a:off x="8798609" y="-78462"/>
            <a:ext cx="3558107" cy="850392"/>
          </a:xfrm>
          <a:prstGeom prst="rect">
            <a:avLst/>
          </a:prstGeom>
        </p:spPr>
      </p:pic>
    </p:spTree>
    <p:extLst>
      <p:ext uri="{BB962C8B-B14F-4D97-AF65-F5344CB8AC3E}">
        <p14:creationId xmlns:p14="http://schemas.microsoft.com/office/powerpoint/2010/main" val="484553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838995-03BB-8B42-9723-5054600E37B9}"/>
              </a:ext>
            </a:extLst>
          </p:cNvPr>
          <p:cNvSpPr/>
          <p:nvPr/>
        </p:nvSpPr>
        <p:spPr>
          <a:xfrm>
            <a:off x="-71718" y="-80683"/>
            <a:ext cx="12335435" cy="7019365"/>
          </a:xfrm>
          <a:prstGeom prst="rect">
            <a:avLst/>
          </a:prstGeom>
          <a:solidFill>
            <a:srgbClr val="02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8" name="Rectangle 7">
            <a:extLst>
              <a:ext uri="{FF2B5EF4-FFF2-40B4-BE49-F238E27FC236}">
                <a16:creationId xmlns:a16="http://schemas.microsoft.com/office/drawing/2014/main" id="{A617A821-A731-2C4C-9B78-3D4985BE8D45}"/>
              </a:ext>
            </a:extLst>
          </p:cNvPr>
          <p:cNvSpPr/>
          <p:nvPr/>
        </p:nvSpPr>
        <p:spPr>
          <a:xfrm>
            <a:off x="364961" y="365658"/>
            <a:ext cx="11440178" cy="6127740"/>
          </a:xfrm>
          <a:prstGeom prst="rect">
            <a:avLst/>
          </a:prstGeom>
          <a:noFill/>
          <a:ln w="38100">
            <a:solidFill>
              <a:srgbClr val="46B6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9" name="Rectangle 8">
            <a:extLst>
              <a:ext uri="{FF2B5EF4-FFF2-40B4-BE49-F238E27FC236}">
                <a16:creationId xmlns:a16="http://schemas.microsoft.com/office/drawing/2014/main" id="{485C7B02-4D83-7947-AD1D-30E5EE82F927}"/>
              </a:ext>
            </a:extLst>
          </p:cNvPr>
          <p:cNvSpPr/>
          <p:nvPr/>
        </p:nvSpPr>
        <p:spPr>
          <a:xfrm>
            <a:off x="5187612" y="3965112"/>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sp>
        <p:nvSpPr>
          <p:cNvPr id="11" name="Text Placeholder 1">
            <a:extLst>
              <a:ext uri="{FF2B5EF4-FFF2-40B4-BE49-F238E27FC236}">
                <a16:creationId xmlns:a16="http://schemas.microsoft.com/office/drawing/2014/main" id="{C3ACEA79-EFD2-2142-90A7-678E04059C91}"/>
              </a:ext>
            </a:extLst>
          </p:cNvPr>
          <p:cNvSpPr>
            <a:spLocks noGrp="1"/>
          </p:cNvSpPr>
          <p:nvPr>
            <p:ph type="body" sz="quarter" idx="10"/>
          </p:nvPr>
        </p:nvSpPr>
        <p:spPr>
          <a:xfrm>
            <a:off x="2047081" y="2547996"/>
            <a:ext cx="8097837" cy="881004"/>
          </a:xfrm>
        </p:spPr>
        <p:txBody>
          <a:bodyPr/>
          <a:lstStyle/>
          <a:p>
            <a:pPr algn="ctr"/>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THANK YOU</a:t>
            </a:r>
          </a:p>
        </p:txBody>
      </p:sp>
      <p:pic>
        <p:nvPicPr>
          <p:cNvPr id="7" name="Picture 6" descr="A picture containing drawing, food&#10;&#10;Description automatically generated">
            <a:extLst>
              <a:ext uri="{FF2B5EF4-FFF2-40B4-BE49-F238E27FC236}">
                <a16:creationId xmlns:a16="http://schemas.microsoft.com/office/drawing/2014/main" id="{98935A80-EB96-904A-BD08-5B1DEA01E10C}"/>
              </a:ext>
            </a:extLst>
          </p:cNvPr>
          <p:cNvPicPr>
            <a:picLocks noChangeAspect="1"/>
          </p:cNvPicPr>
          <p:nvPr/>
        </p:nvPicPr>
        <p:blipFill>
          <a:blip r:embed="rId2"/>
          <a:stretch>
            <a:fillRect/>
          </a:stretch>
        </p:blipFill>
        <p:spPr>
          <a:xfrm>
            <a:off x="4305996" y="4068962"/>
            <a:ext cx="3558107" cy="850392"/>
          </a:xfrm>
          <a:prstGeom prst="rect">
            <a:avLst/>
          </a:prstGeom>
        </p:spPr>
      </p:pic>
    </p:spTree>
    <p:extLst>
      <p:ext uri="{BB962C8B-B14F-4D97-AF65-F5344CB8AC3E}">
        <p14:creationId xmlns:p14="http://schemas.microsoft.com/office/powerpoint/2010/main" val="3001302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B806-D61A-E04E-8BC8-C2DD5F9C5DFC}"/>
              </a:ext>
            </a:extLst>
          </p:cNvPr>
          <p:cNvSpPr>
            <a:spLocks noGrp="1"/>
          </p:cNvSpPr>
          <p:nvPr>
            <p:ph type="title"/>
          </p:nvPr>
        </p:nvSpPr>
        <p:spPr/>
        <p:txBody>
          <a:bodyPr/>
          <a:lstStyle/>
          <a:p>
            <a:r>
              <a:rPr lang="en-US" dirty="0">
                <a:solidFill>
                  <a:schemeClr val="bg1"/>
                </a:solidFill>
              </a:rPr>
              <a:t>Stats concepts: Standard Deviation (SD)</a:t>
            </a:r>
          </a:p>
        </p:txBody>
      </p:sp>
      <p:sp>
        <p:nvSpPr>
          <p:cNvPr id="3" name="Content Placeholder 2">
            <a:extLst>
              <a:ext uri="{FF2B5EF4-FFF2-40B4-BE49-F238E27FC236}">
                <a16:creationId xmlns:a16="http://schemas.microsoft.com/office/drawing/2014/main" id="{78A862CF-988E-DF42-B44E-BBE9DB0CC32E}"/>
              </a:ext>
            </a:extLst>
          </p:cNvPr>
          <p:cNvSpPr>
            <a:spLocks noGrp="1"/>
          </p:cNvSpPr>
          <p:nvPr>
            <p:ph idx="1"/>
          </p:nvPr>
        </p:nvSpPr>
        <p:spPr/>
        <p:txBody>
          <a:bodyPr>
            <a:normAutofit lnSpcReduction="10000"/>
          </a:bodyPr>
          <a:lstStyle/>
          <a:p>
            <a:r>
              <a:rPr lang="en-US" dirty="0">
                <a:solidFill>
                  <a:schemeClr val="bg1"/>
                </a:solidFill>
              </a:rPr>
              <a:t>A standard deviation (SD or </a:t>
            </a:r>
            <a:r>
              <a:rPr lang="en-US" dirty="0" err="1">
                <a:solidFill>
                  <a:schemeClr val="bg1"/>
                </a:solidFill>
              </a:rPr>
              <a:t>σ</a:t>
            </a:r>
            <a:r>
              <a:rPr lang="en-US" dirty="0">
                <a:solidFill>
                  <a:schemeClr val="bg1"/>
                </a:solidFill>
              </a:rPr>
              <a:t>) is a measure of variation.</a:t>
            </a:r>
          </a:p>
          <a:p>
            <a:r>
              <a:rPr lang="en-US" dirty="0">
                <a:solidFill>
                  <a:schemeClr val="bg1"/>
                </a:solidFill>
              </a:rPr>
              <a:t>The population standard deviation is the square root of the squared average distance from a random realization to the population mean</a:t>
            </a:r>
          </a:p>
          <a:p>
            <a:r>
              <a:rPr lang="en-US" dirty="0">
                <a:solidFill>
                  <a:schemeClr val="bg1"/>
                </a:solidFill>
              </a:rPr>
              <a:t>The population variance is its square (σ</a:t>
            </a:r>
            <a:r>
              <a:rPr lang="en-US" baseline="30000" dirty="0">
                <a:solidFill>
                  <a:schemeClr val="bg1"/>
                </a:solidFill>
              </a:rPr>
              <a:t>2</a:t>
            </a:r>
            <a:r>
              <a:rPr lang="en-US" dirty="0">
                <a:solidFill>
                  <a:schemeClr val="bg1"/>
                </a:solidFill>
              </a:rPr>
              <a:t>): the average squared distance between a random realization and the mean</a:t>
            </a:r>
          </a:p>
          <a:p>
            <a:endParaRPr lang="en-US" dirty="0">
              <a:solidFill>
                <a:schemeClr val="bg1"/>
              </a:solidFill>
            </a:endParaRPr>
          </a:p>
          <a:p>
            <a:r>
              <a:rPr lang="en-US" dirty="0">
                <a:solidFill>
                  <a:schemeClr val="bg1"/>
                </a:solidFill>
              </a:rPr>
              <a:t>In finite samples, there is a very small adjustment made to the averaging. Every statistical program will do this for you and you do not need to understand why.</a:t>
            </a:r>
          </a:p>
        </p:txBody>
      </p:sp>
      <p:pic>
        <p:nvPicPr>
          <p:cNvPr id="6" name="Picture 5">
            <a:extLst>
              <a:ext uri="{FF2B5EF4-FFF2-40B4-BE49-F238E27FC236}">
                <a16:creationId xmlns:a16="http://schemas.microsoft.com/office/drawing/2014/main" id="{6886A5A0-8146-A8E7-10B8-C18A8CCB4451}"/>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7" name="Straight Connector 6">
            <a:extLst>
              <a:ext uri="{FF2B5EF4-FFF2-40B4-BE49-F238E27FC236}">
                <a16:creationId xmlns:a16="http://schemas.microsoft.com/office/drawing/2014/main" id="{873C0341-9B6F-CADF-B761-B6B09B499AD8}"/>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19327C30-7ED9-0B73-1BAE-96B55B0C5F33}"/>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723FBA0E-41B6-3928-66A9-8F5CD37AB0B8}"/>
              </a:ext>
            </a:extLst>
          </p:cNvPr>
          <p:cNvPicPr>
            <a:picLocks noChangeAspect="1"/>
          </p:cNvPicPr>
          <p:nvPr/>
        </p:nvPicPr>
        <p:blipFill>
          <a:blip r:embed="rId4"/>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63971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B806-D61A-E04E-8BC8-C2DD5F9C5DFC}"/>
              </a:ext>
            </a:extLst>
          </p:cNvPr>
          <p:cNvSpPr>
            <a:spLocks noGrp="1"/>
          </p:cNvSpPr>
          <p:nvPr>
            <p:ph type="title"/>
          </p:nvPr>
        </p:nvSpPr>
        <p:spPr/>
        <p:txBody>
          <a:bodyPr/>
          <a:lstStyle/>
          <a:p>
            <a:r>
              <a:rPr lang="en-US">
                <a:solidFill>
                  <a:schemeClr val="bg1"/>
                </a:solidFill>
              </a:rPr>
              <a:t>Stats concepts: Std Error of Mean (SEM)</a:t>
            </a:r>
            <a:endParaRPr lang="en-US" dirty="0">
              <a:solidFill>
                <a:schemeClr val="bg1"/>
              </a:solidFill>
            </a:endParaRPr>
          </a:p>
        </p:txBody>
      </p:sp>
      <p:sp>
        <p:nvSpPr>
          <p:cNvPr id="3" name="Content Placeholder 2">
            <a:extLst>
              <a:ext uri="{FF2B5EF4-FFF2-40B4-BE49-F238E27FC236}">
                <a16:creationId xmlns:a16="http://schemas.microsoft.com/office/drawing/2014/main" id="{78A862CF-988E-DF42-B44E-BBE9DB0CC32E}"/>
              </a:ext>
            </a:extLst>
          </p:cNvPr>
          <p:cNvSpPr>
            <a:spLocks noGrp="1"/>
          </p:cNvSpPr>
          <p:nvPr>
            <p:ph idx="1"/>
          </p:nvPr>
        </p:nvSpPr>
        <p:spPr/>
        <p:txBody>
          <a:bodyPr>
            <a:normAutofit fontScale="92500" lnSpcReduction="20000"/>
          </a:bodyPr>
          <a:lstStyle/>
          <a:p>
            <a:r>
              <a:rPr lang="en-US">
                <a:solidFill>
                  <a:schemeClr val="bg1"/>
                </a:solidFill>
              </a:rPr>
              <a:t>Taking a logical leap here:</a:t>
            </a:r>
          </a:p>
          <a:p>
            <a:r>
              <a:rPr lang="en-US">
                <a:solidFill>
                  <a:schemeClr val="bg1"/>
                </a:solidFill>
              </a:rPr>
              <a:t>A population is (functionally) infinitely large.</a:t>
            </a:r>
          </a:p>
          <a:p>
            <a:r>
              <a:rPr lang="en-US">
                <a:solidFill>
                  <a:schemeClr val="bg1"/>
                </a:solidFill>
              </a:rPr>
              <a:t>Therefore there are infinite possible samples of finite size N </a:t>
            </a:r>
            <a:br>
              <a:rPr lang="en-US">
                <a:solidFill>
                  <a:schemeClr val="bg1"/>
                </a:solidFill>
              </a:rPr>
            </a:br>
            <a:r>
              <a:rPr lang="en-US">
                <a:solidFill>
                  <a:schemeClr val="bg1"/>
                </a:solidFill>
              </a:rPr>
              <a:t>you can draw from any population, for any N.</a:t>
            </a:r>
          </a:p>
          <a:p>
            <a:r>
              <a:rPr lang="en-US">
                <a:solidFill>
                  <a:schemeClr val="bg1"/>
                </a:solidFill>
              </a:rPr>
              <a:t>If variation is nonzero, the average individual in the sample </a:t>
            </a:r>
            <a:br>
              <a:rPr lang="en-US">
                <a:solidFill>
                  <a:schemeClr val="bg1"/>
                </a:solidFill>
              </a:rPr>
            </a:br>
            <a:r>
              <a:rPr lang="en-US">
                <a:solidFill>
                  <a:schemeClr val="bg1"/>
                </a:solidFill>
              </a:rPr>
              <a:t>will have some deviation from the true mean of the population</a:t>
            </a:r>
          </a:p>
          <a:p>
            <a:r>
              <a:rPr lang="en-US">
                <a:solidFill>
                  <a:schemeClr val="bg1"/>
                </a:solidFill>
              </a:rPr>
              <a:t>In almost all cases, the sum of those deviations will also be nonzero. </a:t>
            </a:r>
            <a:br>
              <a:rPr lang="en-US">
                <a:solidFill>
                  <a:schemeClr val="bg1"/>
                </a:solidFill>
              </a:rPr>
            </a:br>
            <a:r>
              <a:rPr lang="en-US">
                <a:solidFill>
                  <a:schemeClr val="bg1"/>
                </a:solidFill>
              </a:rPr>
              <a:t>(Intuition: you would have to be really lucky to get it exactly right!)</a:t>
            </a:r>
          </a:p>
          <a:p>
            <a:endParaRPr lang="en-US">
              <a:solidFill>
                <a:schemeClr val="bg1"/>
              </a:solidFill>
            </a:endParaRPr>
          </a:p>
          <a:p>
            <a:r>
              <a:rPr lang="en-US">
                <a:solidFill>
                  <a:schemeClr val="bg1"/>
                </a:solidFill>
              </a:rPr>
              <a:t>SEM answers key question: </a:t>
            </a:r>
            <a:br>
              <a:rPr lang="en-US">
                <a:solidFill>
                  <a:schemeClr val="bg1"/>
                </a:solidFill>
              </a:rPr>
            </a:br>
            <a:r>
              <a:rPr lang="en-US">
                <a:solidFill>
                  <a:schemeClr val="bg1"/>
                </a:solidFill>
              </a:rPr>
              <a:t>What is the likely dispersion of the estimates of the mean, </a:t>
            </a:r>
            <a:br>
              <a:rPr lang="en-US">
                <a:solidFill>
                  <a:schemeClr val="bg1"/>
                </a:solidFill>
              </a:rPr>
            </a:br>
            <a:r>
              <a:rPr lang="en-US">
                <a:solidFill>
                  <a:schemeClr val="bg1"/>
                </a:solidFill>
              </a:rPr>
              <a:t>given the size of the sample and the estimated variance?</a:t>
            </a:r>
            <a:endParaRPr lang="en-US" dirty="0">
              <a:solidFill>
                <a:schemeClr val="bg1"/>
              </a:solidFill>
            </a:endParaRPr>
          </a:p>
        </p:txBody>
      </p:sp>
      <p:pic>
        <p:nvPicPr>
          <p:cNvPr id="6" name="Picture 5">
            <a:extLst>
              <a:ext uri="{FF2B5EF4-FFF2-40B4-BE49-F238E27FC236}">
                <a16:creationId xmlns:a16="http://schemas.microsoft.com/office/drawing/2014/main" id="{D94F7162-29EB-6841-F77B-FDFAF696C567}"/>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7" name="Straight Connector 6">
            <a:extLst>
              <a:ext uri="{FF2B5EF4-FFF2-40B4-BE49-F238E27FC236}">
                <a16:creationId xmlns:a16="http://schemas.microsoft.com/office/drawing/2014/main" id="{A13BFA10-E320-D0EF-7A6F-D1C8283F8C9A}"/>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DB88ED9D-7CBA-4701-368F-87BCA0D542E8}"/>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25956E0E-1CED-02A8-DEB3-62B7ED6932A1}"/>
              </a:ext>
            </a:extLst>
          </p:cNvPr>
          <p:cNvPicPr>
            <a:picLocks noChangeAspect="1"/>
          </p:cNvPicPr>
          <p:nvPr/>
        </p:nvPicPr>
        <p:blipFill>
          <a:blip r:embed="rId4"/>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54220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60E0-3203-7340-BA26-E90EF1E15355}"/>
              </a:ext>
            </a:extLst>
          </p:cNvPr>
          <p:cNvSpPr>
            <a:spLocks noGrp="1"/>
          </p:cNvSpPr>
          <p:nvPr>
            <p:ph type="title"/>
          </p:nvPr>
        </p:nvSpPr>
        <p:spPr/>
        <p:txBody>
          <a:bodyPr/>
          <a:lstStyle/>
          <a:p>
            <a:r>
              <a:rPr lang="en-US" dirty="0"/>
              <a:t>Simulating SEM</a:t>
            </a:r>
            <a:endParaRPr lang="en-US" dirty="0">
              <a:solidFill>
                <a:schemeClr val="bg1"/>
              </a:solidFill>
            </a:endParaRPr>
          </a:p>
        </p:txBody>
      </p:sp>
      <p:sp>
        <p:nvSpPr>
          <p:cNvPr id="11" name="Content Placeholder 10">
            <a:extLst>
              <a:ext uri="{FF2B5EF4-FFF2-40B4-BE49-F238E27FC236}">
                <a16:creationId xmlns:a16="http://schemas.microsoft.com/office/drawing/2014/main" id="{55743E2D-0FAF-CAFF-9996-CC8BB107F091}"/>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9AAEC272-1726-06EA-A638-91679DA55F95}"/>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7" name="Straight Connector 6">
            <a:extLst>
              <a:ext uri="{FF2B5EF4-FFF2-40B4-BE49-F238E27FC236}">
                <a16:creationId xmlns:a16="http://schemas.microsoft.com/office/drawing/2014/main" id="{A23B7C38-D00D-2F49-FD1C-35545EA20360}"/>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DD43E32E-2B9C-6B22-A9EE-1D54B65970FF}"/>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0" name="Picture 9" descr="A picture containing drawing, food&#10;&#10;Description automatically generated">
            <a:extLst>
              <a:ext uri="{FF2B5EF4-FFF2-40B4-BE49-F238E27FC236}">
                <a16:creationId xmlns:a16="http://schemas.microsoft.com/office/drawing/2014/main" id="{B84A9D28-B38C-10A6-5728-A131A94E29E2}"/>
              </a:ext>
            </a:extLst>
          </p:cNvPr>
          <p:cNvPicPr>
            <a:picLocks noChangeAspect="1"/>
          </p:cNvPicPr>
          <p:nvPr/>
        </p:nvPicPr>
        <p:blipFill>
          <a:blip r:embed="rId4"/>
          <a:stretch>
            <a:fillRect/>
          </a:stretch>
        </p:blipFill>
        <p:spPr>
          <a:xfrm>
            <a:off x="8798609" y="-78462"/>
            <a:ext cx="3558107" cy="850392"/>
          </a:xfrm>
          <a:prstGeom prst="rect">
            <a:avLst/>
          </a:prstGeom>
        </p:spPr>
      </p:pic>
      <p:pic>
        <p:nvPicPr>
          <p:cNvPr id="9" name="Content Placeholder 8" descr="A screenshot of a cell phone&#10;&#10;Description automatically generated">
            <a:extLst>
              <a:ext uri="{FF2B5EF4-FFF2-40B4-BE49-F238E27FC236}">
                <a16:creationId xmlns:a16="http://schemas.microsoft.com/office/drawing/2014/main" id="{85FFB377-4936-3644-9268-C7F764174403}"/>
              </a:ext>
            </a:extLst>
          </p:cNvPr>
          <p:cNvPicPr>
            <a:picLocks noGrp="1" noChangeAspect="1"/>
          </p:cNvPicPr>
          <p:nvPr>
            <p:ph sz="half" idx="1"/>
          </p:nvPr>
        </p:nvPicPr>
        <p:blipFill>
          <a:blip r:embed="rId5"/>
          <a:stretch>
            <a:fillRect/>
          </a:stretch>
        </p:blipFill>
        <p:spPr>
          <a:xfrm>
            <a:off x="5714149" y="295087"/>
            <a:ext cx="6097702" cy="6950656"/>
          </a:xfrm>
        </p:spPr>
      </p:pic>
      <p:pic>
        <p:nvPicPr>
          <p:cNvPr id="12" name="Content Placeholder 8">
            <a:extLst>
              <a:ext uri="{FF2B5EF4-FFF2-40B4-BE49-F238E27FC236}">
                <a16:creationId xmlns:a16="http://schemas.microsoft.com/office/drawing/2014/main" id="{0D846A7D-0AE2-8D41-485C-CD02D2FA56AE}"/>
              </a:ext>
            </a:extLst>
          </p:cNvPr>
          <p:cNvPicPr>
            <a:picLocks noChangeAspect="1"/>
          </p:cNvPicPr>
          <p:nvPr/>
        </p:nvPicPr>
        <p:blipFill>
          <a:blip r:embed="rId6"/>
          <a:stretch/>
        </p:blipFill>
        <p:spPr>
          <a:xfrm>
            <a:off x="1111332" y="1727202"/>
            <a:ext cx="3929743" cy="4866557"/>
          </a:xfrm>
          <a:prstGeom prst="roundRect">
            <a:avLst>
              <a:gd name="adj" fmla="val 3876"/>
            </a:avLst>
          </a:prstGeom>
          <a:ln>
            <a:noFill/>
          </a:ln>
          <a:effectLst/>
        </p:spPr>
      </p:pic>
    </p:spTree>
    <p:extLst>
      <p:ext uri="{BB962C8B-B14F-4D97-AF65-F5344CB8AC3E}">
        <p14:creationId xmlns:p14="http://schemas.microsoft.com/office/powerpoint/2010/main" val="113903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4DA017-25F0-8D46-A985-9BFDA562C98A}"/>
              </a:ext>
            </a:extLst>
          </p:cNvPr>
          <p:cNvSpPr/>
          <p:nvPr/>
        </p:nvSpPr>
        <p:spPr>
          <a:xfrm>
            <a:off x="-197221" y="0"/>
            <a:ext cx="12586442" cy="7091082"/>
          </a:xfrm>
          <a:prstGeom prst="rect">
            <a:avLst/>
          </a:prstGeom>
          <a:solidFill>
            <a:srgbClr val="011C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1" name="Picture 10">
            <a:extLst>
              <a:ext uri="{FF2B5EF4-FFF2-40B4-BE49-F238E27FC236}">
                <a16:creationId xmlns:a16="http://schemas.microsoft.com/office/drawing/2014/main" id="{2EC4625B-C554-8047-923E-C1EEBFC1B3E4}"/>
              </a:ext>
            </a:extLst>
          </p:cNvPr>
          <p:cNvPicPr>
            <a:picLocks noChangeAspect="1"/>
          </p:cNvPicPr>
          <p:nvPr/>
        </p:nvPicPr>
        <p:blipFill rotWithShape="1">
          <a:blip r:embed="rId2"/>
          <a:srcRect t="43634" r="48208"/>
          <a:stretch/>
        </p:blipFill>
        <p:spPr>
          <a:xfrm>
            <a:off x="9438899" y="0"/>
            <a:ext cx="2753100" cy="3865590"/>
          </a:xfrm>
          <a:prstGeom prst="rect">
            <a:avLst/>
          </a:prstGeom>
        </p:spPr>
      </p:pic>
      <p:pic>
        <p:nvPicPr>
          <p:cNvPr id="12" name="Picture 11">
            <a:extLst>
              <a:ext uri="{FF2B5EF4-FFF2-40B4-BE49-F238E27FC236}">
                <a16:creationId xmlns:a16="http://schemas.microsoft.com/office/drawing/2014/main" id="{DED88D07-5A70-7541-9C41-406D3B184591}"/>
              </a:ext>
            </a:extLst>
          </p:cNvPr>
          <p:cNvPicPr>
            <a:picLocks noChangeAspect="1"/>
          </p:cNvPicPr>
          <p:nvPr/>
        </p:nvPicPr>
        <p:blipFill rotWithShape="1">
          <a:blip r:embed="rId2"/>
          <a:srcRect l="32440" b="50833"/>
          <a:stretch/>
        </p:blipFill>
        <p:spPr>
          <a:xfrm>
            <a:off x="0" y="3486150"/>
            <a:ext cx="3591299" cy="3371850"/>
          </a:xfrm>
          <a:prstGeom prst="rect">
            <a:avLst/>
          </a:prstGeom>
        </p:spPr>
      </p:pic>
      <p:sp>
        <p:nvSpPr>
          <p:cNvPr id="13" name="Text Placeholder 1">
            <a:extLst>
              <a:ext uri="{FF2B5EF4-FFF2-40B4-BE49-F238E27FC236}">
                <a16:creationId xmlns:a16="http://schemas.microsoft.com/office/drawing/2014/main" id="{267C1BD7-1E3B-3D48-AB52-1FA553EE45FE}"/>
              </a:ext>
            </a:extLst>
          </p:cNvPr>
          <p:cNvSpPr>
            <a:spLocks noGrp="1"/>
          </p:cNvSpPr>
          <p:nvPr>
            <p:ph type="body" sz="quarter" idx="10"/>
          </p:nvPr>
        </p:nvSpPr>
        <p:spPr>
          <a:xfrm>
            <a:off x="1040130" y="1520190"/>
            <a:ext cx="7809617" cy="2565255"/>
          </a:xfrm>
        </p:spPr>
        <p:txBody>
          <a:bodyPr/>
          <a:lstStyle/>
          <a:p>
            <a:r>
              <a:rPr lang="en-US" sz="8800"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Basic Stata Wrangling</a:t>
            </a:r>
          </a:p>
        </p:txBody>
      </p:sp>
      <p:sp>
        <p:nvSpPr>
          <p:cNvPr id="14" name="Rectangle 13">
            <a:extLst>
              <a:ext uri="{FF2B5EF4-FFF2-40B4-BE49-F238E27FC236}">
                <a16:creationId xmlns:a16="http://schemas.microsoft.com/office/drawing/2014/main" id="{6EAFA38C-4603-054F-8F48-1C18642F2E39}"/>
              </a:ext>
            </a:extLst>
          </p:cNvPr>
          <p:cNvSpPr/>
          <p:nvPr/>
        </p:nvSpPr>
        <p:spPr>
          <a:xfrm>
            <a:off x="5187612" y="4454969"/>
            <a:ext cx="1816768" cy="103850"/>
          </a:xfrm>
          <a:prstGeom prst="rect">
            <a:avLst/>
          </a:prstGeom>
          <a:solidFill>
            <a:srgbClr val="82B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ndParaRPr>
          </a:p>
        </p:txBody>
      </p:sp>
      <p:pic>
        <p:nvPicPr>
          <p:cNvPr id="10" name="Picture 9" descr="A picture containing drawing, food&#10;&#10;Description automatically generated">
            <a:extLst>
              <a:ext uri="{FF2B5EF4-FFF2-40B4-BE49-F238E27FC236}">
                <a16:creationId xmlns:a16="http://schemas.microsoft.com/office/drawing/2014/main" id="{79D50965-1776-304E-9377-31D1CF227EFF}"/>
              </a:ext>
            </a:extLst>
          </p:cNvPr>
          <p:cNvPicPr>
            <a:picLocks noChangeAspect="1"/>
          </p:cNvPicPr>
          <p:nvPr/>
        </p:nvPicPr>
        <p:blipFill>
          <a:blip r:embed="rId3"/>
          <a:stretch>
            <a:fillRect/>
          </a:stretch>
        </p:blipFill>
        <p:spPr>
          <a:xfrm>
            <a:off x="9818849" y="6140577"/>
            <a:ext cx="2372072" cy="566928"/>
          </a:xfrm>
          <a:prstGeom prst="rect">
            <a:avLst/>
          </a:prstGeom>
        </p:spPr>
      </p:pic>
    </p:spTree>
    <p:extLst>
      <p:ext uri="{BB962C8B-B14F-4D97-AF65-F5344CB8AC3E}">
        <p14:creationId xmlns:p14="http://schemas.microsoft.com/office/powerpoint/2010/main" val="425768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C0A51-F6FF-6B4A-AA3B-D22903F5148A}"/>
              </a:ext>
            </a:extLst>
          </p:cNvPr>
          <p:cNvSpPr>
            <a:spLocks noGrp="1"/>
          </p:cNvSpPr>
          <p:nvPr>
            <p:ph type="title"/>
          </p:nvPr>
        </p:nvSpPr>
        <p:spPr/>
        <p:txBody>
          <a:bodyPr/>
          <a:lstStyle/>
          <a:p>
            <a:r>
              <a:rPr lang="en-US" dirty="0">
                <a:solidFill>
                  <a:schemeClr val="bg1"/>
                </a:solidFill>
              </a:rPr>
              <a:t>Memory in Stata</a:t>
            </a:r>
          </a:p>
        </p:txBody>
      </p:sp>
      <p:sp>
        <p:nvSpPr>
          <p:cNvPr id="4" name="Text Placeholder 3">
            <a:extLst>
              <a:ext uri="{FF2B5EF4-FFF2-40B4-BE49-F238E27FC236}">
                <a16:creationId xmlns:a16="http://schemas.microsoft.com/office/drawing/2014/main" id="{0539736C-3CF3-C14C-B184-075AF64A7036}"/>
              </a:ext>
            </a:extLst>
          </p:cNvPr>
          <p:cNvSpPr>
            <a:spLocks noGrp="1"/>
          </p:cNvSpPr>
          <p:nvPr>
            <p:ph type="body" idx="1"/>
          </p:nvPr>
        </p:nvSpPr>
        <p:spPr/>
        <p:txBody>
          <a:bodyPr/>
          <a:lstStyle/>
          <a:p>
            <a:r>
              <a:rPr lang="en-US" dirty="0">
                <a:solidFill>
                  <a:schemeClr val="bg1"/>
                </a:solidFill>
              </a:rPr>
              <a:t>Data</a:t>
            </a:r>
          </a:p>
        </p:txBody>
      </p:sp>
      <p:sp>
        <p:nvSpPr>
          <p:cNvPr id="5" name="Content Placeholder 4">
            <a:extLst>
              <a:ext uri="{FF2B5EF4-FFF2-40B4-BE49-F238E27FC236}">
                <a16:creationId xmlns:a16="http://schemas.microsoft.com/office/drawing/2014/main" id="{6E5F4908-BC62-1044-9D5C-86DD76370A22}"/>
              </a:ext>
            </a:extLst>
          </p:cNvPr>
          <p:cNvSpPr>
            <a:spLocks noGrp="1"/>
          </p:cNvSpPr>
          <p:nvPr>
            <p:ph sz="half" idx="2"/>
          </p:nvPr>
        </p:nvSpPr>
        <p:spPr/>
        <p:txBody>
          <a:bodyPr>
            <a:normAutofit fontScale="85000" lnSpcReduction="10000"/>
          </a:bodyPr>
          <a:lstStyle/>
          <a:p>
            <a:r>
              <a:rPr lang="en-US" dirty="0">
                <a:solidFill>
                  <a:schemeClr val="bg1"/>
                </a:solidFill>
              </a:rPr>
              <a:t>Stata is built to do econometrics</a:t>
            </a:r>
          </a:p>
          <a:p>
            <a:r>
              <a:rPr lang="en-US" dirty="0">
                <a:solidFill>
                  <a:schemeClr val="bg1"/>
                </a:solidFill>
              </a:rPr>
              <a:t>Econometrics uses information contained in some (N x K) rectangular matrix </a:t>
            </a:r>
          </a:p>
          <a:p>
            <a:r>
              <a:rPr lang="en-US" dirty="0">
                <a:solidFill>
                  <a:schemeClr val="bg1"/>
                </a:solidFill>
              </a:rPr>
              <a:t>In Stata, this matrix is a dataset</a:t>
            </a:r>
          </a:p>
          <a:p>
            <a:r>
              <a:rPr lang="en-US" dirty="0">
                <a:solidFill>
                  <a:schemeClr val="bg1"/>
                </a:solidFill>
              </a:rPr>
              <a:t>N rows = N observations</a:t>
            </a:r>
          </a:p>
          <a:p>
            <a:r>
              <a:rPr lang="en-US" dirty="0">
                <a:solidFill>
                  <a:schemeClr val="bg1"/>
                </a:solidFill>
              </a:rPr>
              <a:t>K columns = K variables</a:t>
            </a:r>
          </a:p>
          <a:p>
            <a:endParaRPr lang="en-US" dirty="0">
              <a:solidFill>
                <a:schemeClr val="bg1"/>
              </a:solidFill>
            </a:endParaRPr>
          </a:p>
          <a:p>
            <a:r>
              <a:rPr lang="en-US" dirty="0">
                <a:solidFill>
                  <a:schemeClr val="bg1"/>
                </a:solidFill>
              </a:rPr>
              <a:t>Type [</a:t>
            </a:r>
            <a:r>
              <a:rPr lang="en-US" dirty="0" err="1">
                <a:solidFill>
                  <a:schemeClr val="bg1"/>
                </a:solidFill>
                <a:latin typeface="Courier New" panose="02070309020205020404" pitchFamily="49" charset="0"/>
                <a:cs typeface="Courier New" panose="02070309020205020404" pitchFamily="49" charset="0"/>
              </a:rPr>
              <a:t>br</a:t>
            </a:r>
            <a:r>
              <a:rPr lang="en-US" dirty="0">
                <a:solidFill>
                  <a:schemeClr val="bg1"/>
                </a:solidFill>
              </a:rPr>
              <a:t>] to view the current data</a:t>
            </a:r>
          </a:p>
        </p:txBody>
      </p:sp>
      <p:sp>
        <p:nvSpPr>
          <p:cNvPr id="6" name="Text Placeholder 5">
            <a:extLst>
              <a:ext uri="{FF2B5EF4-FFF2-40B4-BE49-F238E27FC236}">
                <a16:creationId xmlns:a16="http://schemas.microsoft.com/office/drawing/2014/main" id="{806721F9-D6A4-104F-8AD9-9F7340F1A8E9}"/>
              </a:ext>
            </a:extLst>
          </p:cNvPr>
          <p:cNvSpPr>
            <a:spLocks noGrp="1"/>
          </p:cNvSpPr>
          <p:nvPr>
            <p:ph type="body" sz="quarter" idx="3"/>
          </p:nvPr>
        </p:nvSpPr>
        <p:spPr/>
        <p:txBody>
          <a:bodyPr/>
          <a:lstStyle/>
          <a:p>
            <a:r>
              <a:rPr lang="en-US" dirty="0">
                <a:solidFill>
                  <a:schemeClr val="bg1"/>
                </a:solidFill>
              </a:rPr>
              <a:t>Environment</a:t>
            </a:r>
          </a:p>
        </p:txBody>
      </p:sp>
      <p:sp>
        <p:nvSpPr>
          <p:cNvPr id="7" name="Content Placeholder 6">
            <a:extLst>
              <a:ext uri="{FF2B5EF4-FFF2-40B4-BE49-F238E27FC236}">
                <a16:creationId xmlns:a16="http://schemas.microsoft.com/office/drawing/2014/main" id="{1E94B570-A97C-004C-8B9D-B057F6C147E1}"/>
              </a:ext>
            </a:extLst>
          </p:cNvPr>
          <p:cNvSpPr>
            <a:spLocks noGrp="1"/>
          </p:cNvSpPr>
          <p:nvPr>
            <p:ph sz="quarter" idx="4"/>
          </p:nvPr>
        </p:nvSpPr>
        <p:spPr/>
        <p:txBody>
          <a:bodyPr>
            <a:normAutofit fontScale="85000" lnSpcReduction="10000"/>
          </a:bodyPr>
          <a:lstStyle/>
          <a:p>
            <a:r>
              <a:rPr lang="en-US" dirty="0">
                <a:solidFill>
                  <a:schemeClr val="bg1"/>
                </a:solidFill>
              </a:rPr>
              <a:t>Stata is also a script environment</a:t>
            </a:r>
          </a:p>
          <a:p>
            <a:r>
              <a:rPr lang="en-US" dirty="0">
                <a:solidFill>
                  <a:schemeClr val="bg1"/>
                </a:solidFill>
              </a:rPr>
              <a:t>Type [</a:t>
            </a:r>
            <a:r>
              <a:rPr lang="en-US" dirty="0" err="1">
                <a:solidFill>
                  <a:schemeClr val="bg1"/>
                </a:solidFill>
                <a:latin typeface="Courier New" panose="02070309020205020404" pitchFamily="49" charset="0"/>
                <a:cs typeface="Courier New" panose="02070309020205020404" pitchFamily="49" charset="0"/>
              </a:rPr>
              <a:t>creturn</a:t>
            </a:r>
            <a:r>
              <a:rPr lang="en-US" dirty="0">
                <a:solidFill>
                  <a:schemeClr val="bg1"/>
                </a:solidFill>
                <a:latin typeface="Courier New" panose="02070309020205020404" pitchFamily="49" charset="0"/>
                <a:cs typeface="Courier New" panose="02070309020205020404" pitchFamily="49" charset="0"/>
              </a:rPr>
              <a:t> list</a:t>
            </a:r>
            <a:r>
              <a:rPr lang="en-US" dirty="0">
                <a:solidFill>
                  <a:schemeClr val="bg1"/>
                </a:solidFill>
              </a:rPr>
              <a:t>] to see what it knows about your computer</a:t>
            </a:r>
          </a:p>
          <a:p>
            <a:endParaRPr lang="en-US" dirty="0">
              <a:solidFill>
                <a:schemeClr val="bg1"/>
              </a:solidFill>
            </a:endParaRPr>
          </a:p>
          <a:p>
            <a:r>
              <a:rPr lang="en-US" dirty="0">
                <a:solidFill>
                  <a:schemeClr val="bg1"/>
                </a:solidFill>
              </a:rPr>
              <a:t>Stata also stores information outside the data, most often as matrices or macros</a:t>
            </a:r>
          </a:p>
          <a:p>
            <a:pPr lvl="1"/>
            <a:r>
              <a:rPr lang="en-US" dirty="0">
                <a:solidFill>
                  <a:schemeClr val="bg1"/>
                </a:solidFill>
              </a:rPr>
              <a:t>Type [</a:t>
            </a:r>
            <a:r>
              <a:rPr lang="en-US" dirty="0">
                <a:solidFill>
                  <a:schemeClr val="bg1"/>
                </a:solidFill>
                <a:latin typeface="Courier New" panose="02070309020205020404" pitchFamily="49" charset="0"/>
                <a:cs typeface="Courier New" panose="02070309020205020404" pitchFamily="49" charset="0"/>
              </a:rPr>
              <a:t>h macro</a:t>
            </a:r>
            <a:r>
              <a:rPr lang="en-US" dirty="0">
                <a:solidFill>
                  <a:schemeClr val="bg1"/>
                </a:solidFill>
              </a:rPr>
              <a:t>] or [</a:t>
            </a:r>
            <a:r>
              <a:rPr lang="en-US" dirty="0">
                <a:solidFill>
                  <a:schemeClr val="bg1"/>
                </a:solidFill>
                <a:latin typeface="Courier New" panose="02070309020205020404" pitchFamily="49" charset="0"/>
                <a:cs typeface="Courier New" panose="02070309020205020404" pitchFamily="49" charset="0"/>
              </a:rPr>
              <a:t>h matrix</a:t>
            </a:r>
            <a:r>
              <a:rPr lang="en-US" dirty="0">
                <a:solidFill>
                  <a:schemeClr val="bg1"/>
                </a:solidFill>
              </a:rPr>
              <a:t>] to get details on how these tools operate</a:t>
            </a:r>
          </a:p>
        </p:txBody>
      </p:sp>
      <p:pic>
        <p:nvPicPr>
          <p:cNvPr id="14" name="Picture 13">
            <a:extLst>
              <a:ext uri="{FF2B5EF4-FFF2-40B4-BE49-F238E27FC236}">
                <a16:creationId xmlns:a16="http://schemas.microsoft.com/office/drawing/2014/main" id="{BEEBE888-0DFE-3A0D-7A6D-DC5D277B09F8}"/>
              </a:ext>
            </a:extLst>
          </p:cNvPr>
          <p:cNvPicPr>
            <a:picLocks noChangeAspect="1"/>
          </p:cNvPicPr>
          <p:nvPr/>
        </p:nvPicPr>
        <p:blipFill rotWithShape="1">
          <a:blip r:embed="rId2"/>
          <a:srcRect l="32710" b="58105"/>
          <a:stretch/>
        </p:blipFill>
        <p:spPr>
          <a:xfrm rot="16200000">
            <a:off x="8966941" y="3632939"/>
            <a:ext cx="3576933" cy="2873188"/>
          </a:xfrm>
          <a:prstGeom prst="rect">
            <a:avLst/>
          </a:prstGeom>
        </p:spPr>
      </p:pic>
      <p:cxnSp>
        <p:nvCxnSpPr>
          <p:cNvPr id="15" name="Straight Connector 14">
            <a:extLst>
              <a:ext uri="{FF2B5EF4-FFF2-40B4-BE49-F238E27FC236}">
                <a16:creationId xmlns:a16="http://schemas.microsoft.com/office/drawing/2014/main" id="{15C89CAB-3A65-7353-7488-0B6C28315589}"/>
              </a:ext>
            </a:extLst>
          </p:cNvPr>
          <p:cNvCxnSpPr/>
          <p:nvPr/>
        </p:nvCxnSpPr>
        <p:spPr>
          <a:xfrm>
            <a:off x="402449" y="1454151"/>
            <a:ext cx="5492839" cy="0"/>
          </a:xfrm>
          <a:prstGeom prst="line">
            <a:avLst/>
          </a:prstGeom>
          <a:ln w="50800">
            <a:solidFill>
              <a:srgbClr val="00B5E3"/>
            </a:solidFill>
          </a:ln>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9C3AE07E-D276-4D14-FBAE-85A38EFE22B1}"/>
              </a:ext>
            </a:extLst>
          </p:cNvPr>
          <p:cNvPicPr>
            <a:picLocks noChangeAspect="1"/>
          </p:cNvPicPr>
          <p:nvPr/>
        </p:nvPicPr>
        <p:blipFill>
          <a:blip r:embed="rId3"/>
          <a:stretch>
            <a:fillRect/>
          </a:stretch>
        </p:blipFill>
        <p:spPr>
          <a:xfrm>
            <a:off x="9862178" y="144964"/>
            <a:ext cx="2386126" cy="568125"/>
          </a:xfrm>
          <a:prstGeom prst="rect">
            <a:avLst/>
          </a:prstGeom>
        </p:spPr>
      </p:pic>
      <p:pic>
        <p:nvPicPr>
          <p:cNvPr id="17" name="Picture 16" descr="A picture containing drawing, food&#10;&#10;Description automatically generated">
            <a:extLst>
              <a:ext uri="{FF2B5EF4-FFF2-40B4-BE49-F238E27FC236}">
                <a16:creationId xmlns:a16="http://schemas.microsoft.com/office/drawing/2014/main" id="{0B169B53-6845-362D-A018-FBA097AA3C5A}"/>
              </a:ext>
            </a:extLst>
          </p:cNvPr>
          <p:cNvPicPr>
            <a:picLocks noChangeAspect="1"/>
          </p:cNvPicPr>
          <p:nvPr/>
        </p:nvPicPr>
        <p:blipFill>
          <a:blip r:embed="rId4"/>
          <a:stretch>
            <a:fillRect/>
          </a:stretch>
        </p:blipFill>
        <p:spPr>
          <a:xfrm>
            <a:off x="8798609" y="-78462"/>
            <a:ext cx="3558107" cy="850392"/>
          </a:xfrm>
          <a:prstGeom prst="rect">
            <a:avLst/>
          </a:prstGeom>
        </p:spPr>
      </p:pic>
    </p:spTree>
    <p:extLst>
      <p:ext uri="{BB962C8B-B14F-4D97-AF65-F5344CB8AC3E}">
        <p14:creationId xmlns:p14="http://schemas.microsoft.com/office/powerpoint/2010/main" val="3023312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15578</TotalTime>
  <Words>2262</Words>
  <Application>Microsoft Macintosh PowerPoint</Application>
  <PresentationFormat>Widescreen</PresentationFormat>
  <Paragraphs>246</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Cambria Math</vt:lpstr>
      <vt:lpstr>Courier New</vt:lpstr>
      <vt:lpstr>Helvetica Neue</vt:lpstr>
      <vt:lpstr>Office Theme</vt:lpstr>
      <vt:lpstr>PowerPoint Presentation</vt:lpstr>
      <vt:lpstr>PowerPoint Presentation</vt:lpstr>
      <vt:lpstr>Statistical concepts: One BIG idea</vt:lpstr>
      <vt:lpstr>Statistical concepts: Mean (μ)  </vt:lpstr>
      <vt:lpstr>Stats concepts: Standard Deviation (SD)</vt:lpstr>
      <vt:lpstr>Stats concepts: Std Error of Mean (SEM)</vt:lpstr>
      <vt:lpstr>Simulating SEM</vt:lpstr>
      <vt:lpstr>PowerPoint Presentation</vt:lpstr>
      <vt:lpstr>Memory in Stata</vt:lpstr>
      <vt:lpstr>Memory in Stata</vt:lpstr>
      <vt:lpstr>Looping in code</vt:lpstr>
      <vt:lpstr>Drawing from distributions</vt:lpstr>
      <vt:lpstr>Stored results</vt:lpstr>
      <vt:lpstr>Accessing and storing results</vt:lpstr>
      <vt:lpstr>PowerPoint Presentation</vt:lpstr>
      <vt:lpstr>PowerPoint Presentation</vt:lpstr>
      <vt:lpstr>PowerPoint Presentation</vt:lpstr>
      <vt:lpstr>PowerPoint Presentation</vt:lpstr>
      <vt:lpstr>Stata programming basics</vt:lpstr>
      <vt:lpstr>A more useful program</vt:lpstr>
      <vt:lpstr>Power tools: [syntax]</vt:lpstr>
      <vt:lpstr>Power tools: [syntax]</vt:lpstr>
      <vt:lpstr>PowerPoint Presentation</vt:lpstr>
      <vt:lpstr>Refresher: [return] values</vt:lpstr>
      <vt:lpstr>Refresher: [return] values</vt:lpstr>
      <vt:lpstr>Looping with [simulate]</vt:lpstr>
      <vt:lpstr>Looping with [simulate]</vt:lpstr>
      <vt:lpstr>Looping with [simulate]</vt:lpstr>
      <vt:lpstr>Looping with [simulate]</vt:lpstr>
      <vt:lpstr>Looping with [simulate]</vt:lpstr>
      <vt:lpstr>PowerPoint Presentation</vt:lpstr>
      <vt:lpstr>PowerPoint Presentation</vt:lpstr>
      <vt:lpstr>What are useful programs?</vt:lpstr>
      <vt:lpstr>Building a useful program</vt:lpstr>
      <vt:lpstr>Bones and pseudocode</vt:lpstr>
      <vt:lpstr>The easy part: linear regression</vt:lpstr>
      <vt:lpstr>Juggling locals to parse [i.]</vt:lpstr>
      <vt:lpstr>The payoff: A graph we can use…</vt:lpstr>
      <vt:lpstr>The payoff: A graph we can use…</vt:lpstr>
      <vt:lpstr>…again and again!</vt:lpstr>
      <vt:lpstr>Options: Two main methods</vt:lpstr>
      <vt:lpstr>Options: Two main methods (1)</vt:lpstr>
      <vt:lpstr>Options: Two main methods (2)</vt:lpstr>
      <vt:lpstr>Randomization inference: [ritest]</vt:lpstr>
      <vt:lpstr>Randomization inference: [ritest]</vt:lpstr>
      <vt:lpstr>Randomization inference: [ritest]</vt:lpstr>
      <vt:lpstr>Randomization inference: [ritest]</vt:lpstr>
      <vt:lpstr>Randomization inference: [ritest]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Hamza</dc:creator>
  <cp:lastModifiedBy>Ali Hamza</cp:lastModifiedBy>
  <cp:revision>186</cp:revision>
  <cp:lastPrinted>2016-11-15T19:24:35Z</cp:lastPrinted>
  <dcterms:created xsi:type="dcterms:W3CDTF">2016-11-11T16:55:28Z</dcterms:created>
  <dcterms:modified xsi:type="dcterms:W3CDTF">2025-03-12T20:25:35Z</dcterms:modified>
</cp:coreProperties>
</file>